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4.xml" ContentType="application/vnd.openxmlformats-officedocument.them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81" r:id="rId2"/>
    <p:sldMasterId id="2147483675" r:id="rId3"/>
    <p:sldMasterId id="2147483672" r:id="rId4"/>
    <p:sldMasterId id="2147483678" r:id="rId5"/>
  </p:sldMasterIdLst>
  <p:notesMasterIdLst>
    <p:notesMasterId r:id="rId44"/>
  </p:notesMasterIdLst>
  <p:handoutMasterIdLst>
    <p:handoutMasterId r:id="rId45"/>
  </p:handoutMasterIdLst>
  <p:sldIdLst>
    <p:sldId id="262" r:id="rId6"/>
    <p:sldId id="279" r:id="rId7"/>
    <p:sldId id="258" r:id="rId8"/>
    <p:sldId id="280" r:id="rId9"/>
    <p:sldId id="298" r:id="rId10"/>
    <p:sldId id="267" r:id="rId11"/>
    <p:sldId id="259" r:id="rId12"/>
    <p:sldId id="308" r:id="rId13"/>
    <p:sldId id="281" r:id="rId14"/>
    <p:sldId id="265" r:id="rId15"/>
    <p:sldId id="283" r:id="rId16"/>
    <p:sldId id="268" r:id="rId17"/>
    <p:sldId id="309" r:id="rId18"/>
    <p:sldId id="310" r:id="rId19"/>
    <p:sldId id="311" r:id="rId20"/>
    <p:sldId id="312" r:id="rId21"/>
    <p:sldId id="313" r:id="rId22"/>
    <p:sldId id="314" r:id="rId23"/>
    <p:sldId id="315" r:id="rId24"/>
    <p:sldId id="316" r:id="rId25"/>
    <p:sldId id="301" r:id="rId26"/>
    <p:sldId id="302" r:id="rId27"/>
    <p:sldId id="300" r:id="rId28"/>
    <p:sldId id="299" r:id="rId29"/>
    <p:sldId id="303" r:id="rId30"/>
    <p:sldId id="304" r:id="rId31"/>
    <p:sldId id="305" r:id="rId32"/>
    <p:sldId id="307" r:id="rId33"/>
    <p:sldId id="306" r:id="rId34"/>
    <p:sldId id="284" r:id="rId35"/>
    <p:sldId id="290" r:id="rId36"/>
    <p:sldId id="285" r:id="rId37"/>
    <p:sldId id="317" r:id="rId38"/>
    <p:sldId id="286" r:id="rId39"/>
    <p:sldId id="318" r:id="rId40"/>
    <p:sldId id="319" r:id="rId41"/>
    <p:sldId id="320" r:id="rId42"/>
    <p:sldId id="266" r:id="rId43"/>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45594"/>
    <a:srgbClr val="000000"/>
    <a:srgbClr val="08A841"/>
    <a:srgbClr val="158150"/>
    <a:srgbClr val="C39BE1"/>
    <a:srgbClr val="00776F"/>
    <a:srgbClr val="3FE199"/>
    <a:srgbClr val="0F5D3A"/>
    <a:srgbClr val="21CD7F"/>
    <a:srgbClr val="8FEDC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89879" autoAdjust="0"/>
  </p:normalViewPr>
  <p:slideViewPr>
    <p:cSldViewPr snapToGrid="0">
      <p:cViewPr varScale="1">
        <p:scale>
          <a:sx n="90" d="100"/>
          <a:sy n="90" d="100"/>
        </p:scale>
        <p:origin x="1303" y="51"/>
      </p:cViewPr>
      <p:guideLst>
        <p:guide orient="horz" pos="2160"/>
        <p:guide pos="3840"/>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viewProps" Target="viewProps.xml"/><Relationship Id="rId50" Type="http://schemas.microsoft.com/office/2016/11/relationships/changesInfo" Target="changesInfos/changesInfo1.xml"/><Relationship Id="rId7" Type="http://schemas.openxmlformats.org/officeDocument/2006/relationships/slide" Target="slides/slide2.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handoutMaster" Target="handoutMasters/handoutMaster1.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theme" Target="theme/theme1.xml"/><Relationship Id="rId8" Type="http://schemas.openxmlformats.org/officeDocument/2006/relationships/slide" Target="slides/slide3.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presProps" Target="presProps.xml"/><Relationship Id="rId20" Type="http://schemas.openxmlformats.org/officeDocument/2006/relationships/slide" Target="slides/slide15.xml"/><Relationship Id="rId41" Type="http://schemas.openxmlformats.org/officeDocument/2006/relationships/slide" Target="slides/slide36.xml"/><Relationship Id="rId1" Type="http://schemas.openxmlformats.org/officeDocument/2006/relationships/slideMaster" Target="slideMasters/slideMaster1.xml"/><Relationship Id="rId6"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eidi Schneider" userId="d04c962a-8450-4fd9-b1ff-442e3d3ea2e5" providerId="ADAL" clId="{79EDD41D-44E5-4D84-BEB9-F58F110BBF61}"/>
    <pc:docChg chg="modSld">
      <pc:chgData name="Heidi Schneider" userId="d04c962a-8450-4fd9-b1ff-442e3d3ea2e5" providerId="ADAL" clId="{79EDD41D-44E5-4D84-BEB9-F58F110BBF61}" dt="2025-10-31T02:14:47.450" v="9" actId="1076"/>
      <pc:docMkLst>
        <pc:docMk/>
      </pc:docMkLst>
      <pc:sldChg chg="modSp mod">
        <pc:chgData name="Heidi Schneider" userId="d04c962a-8450-4fd9-b1ff-442e3d3ea2e5" providerId="ADAL" clId="{79EDD41D-44E5-4D84-BEB9-F58F110BBF61}" dt="2025-10-31T02:09:41.086" v="0" actId="1076"/>
        <pc:sldMkLst>
          <pc:docMk/>
          <pc:sldMk cId="1514758352" sldId="300"/>
        </pc:sldMkLst>
        <pc:spChg chg="mod">
          <ac:chgData name="Heidi Schneider" userId="d04c962a-8450-4fd9-b1ff-442e3d3ea2e5" providerId="ADAL" clId="{79EDD41D-44E5-4D84-BEB9-F58F110BBF61}" dt="2025-10-31T02:09:41.086" v="0" actId="1076"/>
          <ac:spMkLst>
            <pc:docMk/>
            <pc:sldMk cId="1514758352" sldId="300"/>
            <ac:spMk id="3" creationId="{090201EC-C228-1869-2AEB-5A406F05511B}"/>
          </ac:spMkLst>
        </pc:spChg>
      </pc:sldChg>
      <pc:sldChg chg="modSp mod">
        <pc:chgData name="Heidi Schneider" userId="d04c962a-8450-4fd9-b1ff-442e3d3ea2e5" providerId="ADAL" clId="{79EDD41D-44E5-4D84-BEB9-F58F110BBF61}" dt="2025-10-31T02:14:08.852" v="7" actId="122"/>
        <pc:sldMkLst>
          <pc:docMk/>
          <pc:sldMk cId="4175773127" sldId="302"/>
        </pc:sldMkLst>
        <pc:spChg chg="mod">
          <ac:chgData name="Heidi Schneider" userId="d04c962a-8450-4fd9-b1ff-442e3d3ea2e5" providerId="ADAL" clId="{79EDD41D-44E5-4D84-BEB9-F58F110BBF61}" dt="2025-10-31T02:14:04.881" v="6" actId="1076"/>
          <ac:spMkLst>
            <pc:docMk/>
            <pc:sldMk cId="4175773127" sldId="302"/>
            <ac:spMk id="18" creationId="{62B590D1-70FC-73AF-18CE-D9FF59F1D0A3}"/>
          </ac:spMkLst>
        </pc:spChg>
        <pc:spChg chg="mod">
          <ac:chgData name="Heidi Schneider" userId="d04c962a-8450-4fd9-b1ff-442e3d3ea2e5" providerId="ADAL" clId="{79EDD41D-44E5-4D84-BEB9-F58F110BBF61}" dt="2025-10-31T02:14:08.852" v="7" actId="122"/>
          <ac:spMkLst>
            <pc:docMk/>
            <pc:sldMk cId="4175773127" sldId="302"/>
            <ac:spMk id="19" creationId="{C46D43C8-01B5-A8E5-954A-C1F984A68B55}"/>
          </ac:spMkLst>
        </pc:spChg>
      </pc:sldChg>
      <pc:sldChg chg="modSp mod">
        <pc:chgData name="Heidi Schneider" userId="d04c962a-8450-4fd9-b1ff-442e3d3ea2e5" providerId="ADAL" clId="{79EDD41D-44E5-4D84-BEB9-F58F110BBF61}" dt="2025-10-31T02:14:47.450" v="9" actId="1076"/>
        <pc:sldMkLst>
          <pc:docMk/>
          <pc:sldMk cId="3081325213" sldId="303"/>
        </pc:sldMkLst>
        <pc:spChg chg="mod">
          <ac:chgData name="Heidi Schneider" userId="d04c962a-8450-4fd9-b1ff-442e3d3ea2e5" providerId="ADAL" clId="{79EDD41D-44E5-4D84-BEB9-F58F110BBF61}" dt="2025-10-31T02:14:47.450" v="9" actId="1076"/>
          <ac:spMkLst>
            <pc:docMk/>
            <pc:sldMk cId="3081325213" sldId="303"/>
            <ac:spMk id="18" creationId="{2B126022-8ACA-F979-2264-C9CFCD908E1A}"/>
          </ac:spMkLst>
        </pc:spChg>
      </pc:sldChg>
      <pc:sldChg chg="modSp mod">
        <pc:chgData name="Heidi Schneider" userId="d04c962a-8450-4fd9-b1ff-442e3d3ea2e5" providerId="ADAL" clId="{79EDD41D-44E5-4D84-BEB9-F58F110BBF61}" dt="2025-10-31T02:10:01.991" v="1" actId="1076"/>
        <pc:sldMkLst>
          <pc:docMk/>
          <pc:sldMk cId="3114349860" sldId="306"/>
        </pc:sldMkLst>
        <pc:grpChg chg="mod">
          <ac:chgData name="Heidi Schneider" userId="d04c962a-8450-4fd9-b1ff-442e3d3ea2e5" providerId="ADAL" clId="{79EDD41D-44E5-4D84-BEB9-F58F110BBF61}" dt="2025-10-31T02:10:01.991" v="1" actId="1076"/>
          <ac:grpSpMkLst>
            <pc:docMk/>
            <pc:sldMk cId="3114349860" sldId="306"/>
            <ac:grpSpMk id="4" creationId="{6476B748-F241-6362-D51C-6A2D0BC5C345}"/>
          </ac:grpSpMkLst>
        </pc:grpChg>
        <pc:grpChg chg="mod">
          <ac:chgData name="Heidi Schneider" userId="d04c962a-8450-4fd9-b1ff-442e3d3ea2e5" providerId="ADAL" clId="{79EDD41D-44E5-4D84-BEB9-F58F110BBF61}" dt="2025-10-31T02:10:01.991" v="1" actId="1076"/>
          <ac:grpSpMkLst>
            <pc:docMk/>
            <pc:sldMk cId="3114349860" sldId="306"/>
            <ac:grpSpMk id="10" creationId="{35CD0E55-A746-870F-11D3-74D61A0C4246}"/>
          </ac:grpSpMkLst>
        </pc:grpChg>
      </pc:sldChg>
      <pc:sldChg chg="modSp mod">
        <pc:chgData name="Heidi Schneider" userId="d04c962a-8450-4fd9-b1ff-442e3d3ea2e5" providerId="ADAL" clId="{79EDD41D-44E5-4D84-BEB9-F58F110BBF61}" dt="2025-10-31T02:12:12.296" v="3" actId="1076"/>
        <pc:sldMkLst>
          <pc:docMk/>
          <pc:sldMk cId="4092770016" sldId="309"/>
        </pc:sldMkLst>
        <pc:spChg chg="mod">
          <ac:chgData name="Heidi Schneider" userId="d04c962a-8450-4fd9-b1ff-442e3d3ea2e5" providerId="ADAL" clId="{79EDD41D-44E5-4D84-BEB9-F58F110BBF61}" dt="2025-10-31T02:12:12.296" v="3" actId="1076"/>
          <ac:spMkLst>
            <pc:docMk/>
            <pc:sldMk cId="4092770016" sldId="309"/>
            <ac:spMk id="3" creationId="{9A5640A2-6C9D-289D-D06A-329EB205FB25}"/>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3970938" y="0"/>
            <a:ext cx="3037840" cy="466434"/>
          </a:xfrm>
          <a:prstGeom prst="rect">
            <a:avLst/>
          </a:prstGeom>
        </p:spPr>
        <p:txBody>
          <a:bodyPr vert="horz" lIns="93177" tIns="46589" rIns="93177" bIns="46589" rtlCol="0"/>
          <a:lstStyle>
            <a:lvl1pPr algn="r">
              <a:defRPr sz="1200"/>
            </a:lvl1pPr>
          </a:lstStyle>
          <a:p>
            <a:fld id="{91B8D0D7-DADE-4A8C-8087-BBE9B087E1A8}" type="datetimeFigureOut">
              <a:rPr lang="en-US" smtClean="0"/>
              <a:t>10/30/2025</a:t>
            </a:fld>
            <a:endParaRPr lang="en-US"/>
          </a:p>
        </p:txBody>
      </p:sp>
      <p:sp>
        <p:nvSpPr>
          <p:cNvPr id="4" name="Footer Placeholder 3"/>
          <p:cNvSpPr>
            <a:spLocks noGrp="1"/>
          </p:cNvSpPr>
          <p:nvPr>
            <p:ph type="ftr" sz="quarter" idx="2"/>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829967"/>
            <a:ext cx="3037840" cy="466433"/>
          </a:xfrm>
          <a:prstGeom prst="rect">
            <a:avLst/>
          </a:prstGeom>
        </p:spPr>
        <p:txBody>
          <a:bodyPr vert="horz" lIns="93177" tIns="46589" rIns="93177" bIns="46589" rtlCol="0" anchor="b"/>
          <a:lstStyle>
            <a:lvl1pPr algn="r">
              <a:defRPr sz="1200"/>
            </a:lvl1pPr>
          </a:lstStyle>
          <a:p>
            <a:fld id="{87C481B1-F8BE-4D7E-9ECF-112D4423F9C7}" type="slidenum">
              <a:rPr lang="en-US" smtClean="0"/>
              <a:t>‹#›</a:t>
            </a:fld>
            <a:endParaRPr lang="en-US"/>
          </a:p>
        </p:txBody>
      </p:sp>
    </p:spTree>
    <p:extLst>
      <p:ext uri="{BB962C8B-B14F-4D97-AF65-F5344CB8AC3E}">
        <p14:creationId xmlns:p14="http://schemas.microsoft.com/office/powerpoint/2010/main" val="418254007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672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970338" y="0"/>
            <a:ext cx="3038475" cy="466725"/>
          </a:xfrm>
          <a:prstGeom prst="rect">
            <a:avLst/>
          </a:prstGeom>
        </p:spPr>
        <p:txBody>
          <a:bodyPr vert="horz" lIns="91440" tIns="45720" rIns="91440" bIns="45720" rtlCol="0"/>
          <a:lstStyle>
            <a:lvl1pPr algn="r">
              <a:defRPr sz="1200"/>
            </a:lvl1pPr>
          </a:lstStyle>
          <a:p>
            <a:fld id="{8EE710C4-21D0-47E5-885F-557860E8597F}" type="datetimeFigureOut">
              <a:rPr lang="en-US" smtClean="0"/>
              <a:t>10/30/2025</a:t>
            </a:fld>
            <a:endParaRPr lang="en-US"/>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01675" y="4473575"/>
            <a:ext cx="5607050" cy="366077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675"/>
            <a:ext cx="3038475" cy="466725"/>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970338" y="8829675"/>
            <a:ext cx="3038475" cy="466725"/>
          </a:xfrm>
          <a:prstGeom prst="rect">
            <a:avLst/>
          </a:prstGeom>
        </p:spPr>
        <p:txBody>
          <a:bodyPr vert="horz" lIns="91440" tIns="45720" rIns="91440" bIns="45720" rtlCol="0" anchor="b"/>
          <a:lstStyle>
            <a:lvl1pPr algn="r">
              <a:defRPr sz="1200"/>
            </a:lvl1pPr>
          </a:lstStyle>
          <a:p>
            <a:fld id="{9270B105-C37A-48A0-84FA-EAD0BF1997AC}" type="slidenum">
              <a:rPr lang="en-US" smtClean="0"/>
              <a:t>‹#›</a:t>
            </a:fld>
            <a:endParaRPr lang="en-US"/>
          </a:p>
        </p:txBody>
      </p:sp>
    </p:spTree>
    <p:extLst>
      <p:ext uri="{BB962C8B-B14F-4D97-AF65-F5344CB8AC3E}">
        <p14:creationId xmlns:p14="http://schemas.microsoft.com/office/powerpoint/2010/main" val="1692322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training is going to cover the various informational components of the Preconstruction Status Report (PSR). we will focus on the purpose of the PSR, what information a PM is responsible to maintain, and how to interpret the information on the PSR.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Training Materials: PSR example PI 0013724 &amp; PSR A for the exercises during this presentation.</a:t>
            </a:r>
          </a:p>
          <a:p>
            <a:endParaRPr lang="en-US" dirty="0"/>
          </a:p>
          <a:p>
            <a:r>
              <a:rPr lang="en-US" dirty="0"/>
              <a:t>Training Time: 1.5 hours</a:t>
            </a:r>
          </a:p>
        </p:txBody>
      </p:sp>
      <p:sp>
        <p:nvSpPr>
          <p:cNvPr id="4" name="Slide Number Placeholder 3"/>
          <p:cNvSpPr>
            <a:spLocks noGrp="1"/>
          </p:cNvSpPr>
          <p:nvPr>
            <p:ph type="sldNum" sz="quarter" idx="5"/>
          </p:nvPr>
        </p:nvSpPr>
        <p:spPr/>
        <p:txBody>
          <a:bodyPr/>
          <a:lstStyle/>
          <a:p>
            <a:fld id="{9270B105-C37A-48A0-84FA-EAD0BF1997AC}" type="slidenum">
              <a:rPr lang="en-US" smtClean="0"/>
              <a:t>1</a:t>
            </a:fld>
            <a:endParaRPr lang="en-US"/>
          </a:p>
        </p:txBody>
      </p:sp>
    </p:spTree>
    <p:extLst>
      <p:ext uri="{BB962C8B-B14F-4D97-AF65-F5344CB8AC3E}">
        <p14:creationId xmlns:p14="http://schemas.microsoft.com/office/powerpoint/2010/main" val="24940749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Which areas on the PSR are cross reference to determine if the project is on schedule? (The participants should use PSR 0013724 to identify these areas. Give the participants 2 minutes to identify the information. Then continue to next slide.)</a:t>
            </a:r>
          </a:p>
        </p:txBody>
      </p:sp>
      <p:sp>
        <p:nvSpPr>
          <p:cNvPr id="4" name="Slide Number Placeholder 3"/>
          <p:cNvSpPr>
            <a:spLocks noGrp="1"/>
          </p:cNvSpPr>
          <p:nvPr>
            <p:ph type="sldNum" sz="quarter" idx="5"/>
          </p:nvPr>
        </p:nvSpPr>
        <p:spPr/>
        <p:txBody>
          <a:bodyPr/>
          <a:lstStyle/>
          <a:p>
            <a:fld id="{687AD941-73F5-40AE-95EC-367B73CFC3A0}" type="slidenum">
              <a:rPr lang="en-US" smtClean="0"/>
              <a:t>10</a:t>
            </a:fld>
            <a:endParaRPr lang="en-US"/>
          </a:p>
        </p:txBody>
      </p:sp>
    </p:spTree>
    <p:extLst>
      <p:ext uri="{BB962C8B-B14F-4D97-AF65-F5344CB8AC3E}">
        <p14:creationId xmlns:p14="http://schemas.microsoft.com/office/powerpoint/2010/main" val="6180310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18E10A-304E-CCB3-163F-C53993B6923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0724FBB-6263-3219-8574-7613F781BAC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682E04D-F06C-3CCE-60FC-0DF2262DEDB6}"/>
              </a:ext>
            </a:extLst>
          </p:cNvPr>
          <p:cNvSpPr>
            <a:spLocks noGrp="1"/>
          </p:cNvSpPr>
          <p:nvPr>
            <p:ph type="body" idx="1"/>
          </p:nvPr>
        </p:nvSpPr>
        <p:spPr/>
        <p:txBody>
          <a:bodyPr/>
          <a:lstStyle/>
          <a:p>
            <a:r>
              <a:rPr lang="en-US" dirty="0"/>
              <a:t>(click 1) The schedule let date should be compared to the management let date. The mgmt. let date represents when the project is scheduled to let per P6 or management’s direction. The schedule let date is a projected date based on the actual start date, actual finish date, and/or % complete that has been entered into P6. Based on the inputted information, the schedule let date is determined. If the schedule date is later than the mgmt. let date, then the project may miss the let date. If schedule date is close or earlier than the mgmt. let date, the project is typically on schedule. </a:t>
            </a:r>
          </a:p>
          <a:p>
            <a:endParaRPr lang="en-US" dirty="0"/>
          </a:p>
          <a:p>
            <a:r>
              <a:rPr lang="en-US" dirty="0"/>
              <a:t>(click 2) The PM notes must state if the project is on schedule or not on baseline. The information under this statement should support the statement. </a:t>
            </a:r>
          </a:p>
          <a:p>
            <a:endParaRPr lang="en-US" dirty="0"/>
          </a:p>
          <a:p>
            <a:r>
              <a:rPr lang="en-US" dirty="0"/>
              <a:t>(click 3) The P6 schedule’s actual start and finish dates and/or % complete when compared to the base (aka baseline) dates, will determine if the project is on schedule or not. </a:t>
            </a:r>
          </a:p>
          <a:p>
            <a:endParaRPr lang="en-US" dirty="0"/>
          </a:p>
          <a:p>
            <a:r>
              <a:rPr lang="en-US" dirty="0"/>
              <a:t>(click 4) Under the P6 schedule, summary notes from other offices are provided. These notes should also support the schedule information and the PM notes when determining if the project is on schedule or not.</a:t>
            </a:r>
          </a:p>
          <a:p>
            <a:endParaRPr lang="en-US" dirty="0"/>
          </a:p>
          <a:p>
            <a:r>
              <a:rPr lang="en-US" dirty="0"/>
              <a:t>(click 5) When reviewing the mgmt. let date against the mgmt. ROW date, note how many months difference there are. Then look at the ROW notes under the P6 table. Are there enough months to accommodate acquisition per the ROW notes?</a:t>
            </a:r>
          </a:p>
        </p:txBody>
      </p:sp>
      <p:sp>
        <p:nvSpPr>
          <p:cNvPr id="4" name="Slide Number Placeholder 3">
            <a:extLst>
              <a:ext uri="{FF2B5EF4-FFF2-40B4-BE49-F238E27FC236}">
                <a16:creationId xmlns:a16="http://schemas.microsoft.com/office/drawing/2014/main" id="{5942308A-A761-F884-F26B-F6F6B18CC8E2}"/>
              </a:ext>
            </a:extLst>
          </p:cNvPr>
          <p:cNvSpPr>
            <a:spLocks noGrp="1"/>
          </p:cNvSpPr>
          <p:nvPr>
            <p:ph type="sldNum" sz="quarter" idx="5"/>
          </p:nvPr>
        </p:nvSpPr>
        <p:spPr/>
        <p:txBody>
          <a:bodyPr/>
          <a:lstStyle/>
          <a:p>
            <a:fld id="{687AD941-73F5-40AE-95EC-367B73CFC3A0}" type="slidenum">
              <a:rPr lang="en-US" smtClean="0"/>
              <a:t>11</a:t>
            </a:fld>
            <a:endParaRPr lang="en-US"/>
          </a:p>
        </p:txBody>
      </p:sp>
    </p:spTree>
    <p:extLst>
      <p:ext uri="{BB962C8B-B14F-4D97-AF65-F5344CB8AC3E}">
        <p14:creationId xmlns:p14="http://schemas.microsoft.com/office/powerpoint/2010/main" val="40680230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information is provided by the funding box? (The participants should review PSR 0013724 and list the information that they get from the funding box. Give the participants 2 minutes to review and then go to next slide.)</a:t>
            </a:r>
          </a:p>
        </p:txBody>
      </p:sp>
      <p:sp>
        <p:nvSpPr>
          <p:cNvPr id="4" name="Slide Number Placeholder 3"/>
          <p:cNvSpPr>
            <a:spLocks noGrp="1"/>
          </p:cNvSpPr>
          <p:nvPr>
            <p:ph type="sldNum" sz="quarter" idx="5"/>
          </p:nvPr>
        </p:nvSpPr>
        <p:spPr/>
        <p:txBody>
          <a:bodyPr/>
          <a:lstStyle/>
          <a:p>
            <a:fld id="{687AD941-73F5-40AE-95EC-367B73CFC3A0}" type="slidenum">
              <a:rPr lang="en-US" smtClean="0"/>
              <a:t>12</a:t>
            </a:fld>
            <a:endParaRPr lang="en-US"/>
          </a:p>
        </p:txBody>
      </p:sp>
    </p:spTree>
    <p:extLst>
      <p:ext uri="{BB962C8B-B14F-4D97-AF65-F5344CB8AC3E}">
        <p14:creationId xmlns:p14="http://schemas.microsoft.com/office/powerpoint/2010/main" val="302593137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E50293-8058-065F-643F-6014AE37A3C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0900018-183E-36E4-EBD0-B14AAB25A68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BB508E8-3768-CA1F-9A16-3611E57131BB}"/>
              </a:ext>
            </a:extLst>
          </p:cNvPr>
          <p:cNvSpPr>
            <a:spLocks noGrp="1"/>
          </p:cNvSpPr>
          <p:nvPr>
            <p:ph type="body" idx="1"/>
          </p:nvPr>
        </p:nvSpPr>
        <p:spPr/>
        <p:txBody>
          <a:bodyPr/>
          <a:lstStyle/>
          <a:p>
            <a:r>
              <a:rPr lang="en-US" dirty="0"/>
              <a:t>(click 1) Look at the codes under the “fund” column.</a:t>
            </a:r>
          </a:p>
          <a:p>
            <a:endParaRPr lang="en-US" dirty="0"/>
          </a:p>
          <a:p>
            <a:r>
              <a:rPr lang="en-US" dirty="0"/>
              <a:t>(click 2) The fund codes indicate if the project is federal, state or locally funded.</a:t>
            </a:r>
          </a:p>
          <a:p>
            <a:endParaRPr lang="en-US" dirty="0"/>
          </a:p>
          <a:p>
            <a:r>
              <a:rPr lang="en-US" dirty="0"/>
              <a:t>(click 3) HB170 stands for House Bill 170. This the bill that provides state funds.</a:t>
            </a:r>
          </a:p>
          <a:p>
            <a:endParaRPr lang="en-US" dirty="0"/>
          </a:p>
          <a:p>
            <a:r>
              <a:rPr lang="en-US" dirty="0"/>
              <a:t>(click 4) LOC stands for local funds.</a:t>
            </a:r>
          </a:p>
          <a:p>
            <a:endParaRPr lang="en-US" dirty="0"/>
          </a:p>
          <a:p>
            <a:r>
              <a:rPr lang="en-US" dirty="0"/>
              <a:t>(click 5) All other fund codes represent federal funds which come from various federal transportation bills.</a:t>
            </a:r>
          </a:p>
        </p:txBody>
      </p:sp>
      <p:sp>
        <p:nvSpPr>
          <p:cNvPr id="4" name="Slide Number Placeholder 3">
            <a:extLst>
              <a:ext uri="{FF2B5EF4-FFF2-40B4-BE49-F238E27FC236}">
                <a16:creationId xmlns:a16="http://schemas.microsoft.com/office/drawing/2014/main" id="{49780D9B-D632-4DBF-7A8C-7120CC12039D}"/>
              </a:ext>
            </a:extLst>
          </p:cNvPr>
          <p:cNvSpPr>
            <a:spLocks noGrp="1"/>
          </p:cNvSpPr>
          <p:nvPr>
            <p:ph type="sldNum" sz="quarter" idx="5"/>
          </p:nvPr>
        </p:nvSpPr>
        <p:spPr/>
        <p:txBody>
          <a:bodyPr/>
          <a:lstStyle/>
          <a:p>
            <a:fld id="{687AD941-73F5-40AE-95EC-367B73CFC3A0}" type="slidenum">
              <a:rPr lang="en-US" smtClean="0"/>
              <a:t>13</a:t>
            </a:fld>
            <a:endParaRPr lang="en-US"/>
          </a:p>
        </p:txBody>
      </p:sp>
    </p:spTree>
    <p:extLst>
      <p:ext uri="{BB962C8B-B14F-4D97-AF65-F5344CB8AC3E}">
        <p14:creationId xmlns:p14="http://schemas.microsoft.com/office/powerpoint/2010/main" val="36270827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98F91E-C64C-6E4B-45B4-C7F5D71BFB4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F68AADE-0E27-4D60-2B11-7BC56886078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3455031-C616-B3AE-979B-97C0ECB86B11}"/>
              </a:ext>
            </a:extLst>
          </p:cNvPr>
          <p:cNvSpPr>
            <a:spLocks noGrp="1"/>
          </p:cNvSpPr>
          <p:nvPr>
            <p:ph type="body" idx="1"/>
          </p:nvPr>
        </p:nvSpPr>
        <p:spPr/>
        <p:txBody>
          <a:bodyPr/>
          <a:lstStyle/>
          <a:p>
            <a:r>
              <a:rPr lang="en-US" dirty="0"/>
              <a:t>(Click 1) Why do some phases have an approved and proposed year, but others do not? (wait for answers) </a:t>
            </a:r>
          </a:p>
          <a:p>
            <a:endParaRPr lang="en-US" dirty="0"/>
          </a:p>
          <a:p>
            <a:r>
              <a:rPr lang="en-US" dirty="0"/>
              <a:t>(click 2) Lump sum funding does not a have a separate approved and proposed years. Think of lump sum as drawing from one large pot of money and not individual accounts.  If it is not lump sum, there should be approved and proposed years listed. This is how GDOT balances the budget.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3) </a:t>
            </a:r>
            <a:r>
              <a:rPr lang="en-US" sz="1200" kern="1200" dirty="0">
                <a:solidFill>
                  <a:srgbClr val="000000"/>
                </a:solidFill>
                <a:latin typeface="+mn-lt"/>
                <a:ea typeface="+mn-ea"/>
                <a:cs typeface="+mn-cs"/>
              </a:rPr>
              <a:t>Funds that are not Lump Sum are listed in the STIP for a specific phase and project. The funds in the STIP must be approved to be used in a specific Fiscal Year. If the schedule changes and the fiscal year is changing, then the STIP must be modified. Until the modification is approved, it will appear on the PSR as proposed to communicate to GDOT management when the funds are proposed to be used. </a:t>
            </a:r>
          </a:p>
          <a:p>
            <a:endParaRPr lang="en-US" dirty="0"/>
          </a:p>
        </p:txBody>
      </p:sp>
      <p:sp>
        <p:nvSpPr>
          <p:cNvPr id="4" name="Slide Number Placeholder 3">
            <a:extLst>
              <a:ext uri="{FF2B5EF4-FFF2-40B4-BE49-F238E27FC236}">
                <a16:creationId xmlns:a16="http://schemas.microsoft.com/office/drawing/2014/main" id="{338213A9-4776-60A2-914E-DA866DDB844F}"/>
              </a:ext>
            </a:extLst>
          </p:cNvPr>
          <p:cNvSpPr>
            <a:spLocks noGrp="1"/>
          </p:cNvSpPr>
          <p:nvPr>
            <p:ph type="sldNum" sz="quarter" idx="5"/>
          </p:nvPr>
        </p:nvSpPr>
        <p:spPr/>
        <p:txBody>
          <a:bodyPr/>
          <a:lstStyle/>
          <a:p>
            <a:fld id="{687AD941-73F5-40AE-95EC-367B73CFC3A0}" type="slidenum">
              <a:rPr lang="en-US" smtClean="0"/>
              <a:t>14</a:t>
            </a:fld>
            <a:endParaRPr lang="en-US"/>
          </a:p>
        </p:txBody>
      </p:sp>
    </p:spTree>
    <p:extLst>
      <p:ext uri="{BB962C8B-B14F-4D97-AF65-F5344CB8AC3E}">
        <p14:creationId xmlns:p14="http://schemas.microsoft.com/office/powerpoint/2010/main" val="83299903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If there is a date under the approved column, the funds are included in the STIP.</a:t>
            </a:r>
          </a:p>
          <a:p>
            <a:r>
              <a:rPr lang="en-US" dirty="0"/>
              <a:t>(click 2) The proposed column is to list the anticipated year the funds will be needed due to a schedule change. If the proposed year does not match the approved year, then the STIP has not been updated yet.</a:t>
            </a:r>
          </a:p>
          <a:p>
            <a:r>
              <a:rPr lang="en-US" dirty="0"/>
              <a:t>(click 3) Note: State funds are not included in the STIP but there will be a proposed year to help GDOT plan the budget by year.</a:t>
            </a:r>
          </a:p>
        </p:txBody>
      </p:sp>
      <p:sp>
        <p:nvSpPr>
          <p:cNvPr id="4" name="Slide Number Placeholder 3"/>
          <p:cNvSpPr>
            <a:spLocks noGrp="1"/>
          </p:cNvSpPr>
          <p:nvPr>
            <p:ph type="sldNum" sz="quarter" idx="5"/>
          </p:nvPr>
        </p:nvSpPr>
        <p:spPr/>
        <p:txBody>
          <a:bodyPr/>
          <a:lstStyle/>
          <a:p>
            <a:fld id="{687AD941-73F5-40AE-95EC-367B73CFC3A0}" type="slidenum">
              <a:rPr lang="en-US" smtClean="0"/>
              <a:t>15</a:t>
            </a:fld>
            <a:endParaRPr lang="en-US"/>
          </a:p>
        </p:txBody>
      </p:sp>
    </p:spTree>
    <p:extLst>
      <p:ext uri="{BB962C8B-B14F-4D97-AF65-F5344CB8AC3E}">
        <p14:creationId xmlns:p14="http://schemas.microsoft.com/office/powerpoint/2010/main" val="143552161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What does the lump year tell management? (wait for answers)</a:t>
            </a:r>
          </a:p>
          <a:p>
            <a:endParaRPr lang="en-US" dirty="0"/>
          </a:p>
          <a:p>
            <a:r>
              <a:rPr lang="en-US" dirty="0"/>
              <a:t>(click 2) This is the fiscal year that this money has been allocated to be used for that phase of funding. Again, this is how GDOT budgets money.</a:t>
            </a:r>
          </a:p>
        </p:txBody>
      </p:sp>
      <p:sp>
        <p:nvSpPr>
          <p:cNvPr id="4" name="Slide Number Placeholder 3"/>
          <p:cNvSpPr>
            <a:spLocks noGrp="1"/>
          </p:cNvSpPr>
          <p:nvPr>
            <p:ph type="sldNum" sz="quarter" idx="5"/>
          </p:nvPr>
        </p:nvSpPr>
        <p:spPr/>
        <p:txBody>
          <a:bodyPr/>
          <a:lstStyle/>
          <a:p>
            <a:fld id="{687AD941-73F5-40AE-95EC-367B73CFC3A0}" type="slidenum">
              <a:rPr lang="en-US" smtClean="0"/>
              <a:t>16</a:t>
            </a:fld>
            <a:endParaRPr lang="en-US"/>
          </a:p>
        </p:txBody>
      </p:sp>
    </p:spTree>
    <p:extLst>
      <p:ext uri="{BB962C8B-B14F-4D97-AF65-F5344CB8AC3E}">
        <p14:creationId xmlns:p14="http://schemas.microsoft.com/office/powerpoint/2010/main" val="89630698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How do you know if the lump year is accurate?</a:t>
            </a:r>
          </a:p>
          <a:p>
            <a:endParaRPr lang="en-US" dirty="0"/>
          </a:p>
          <a:p>
            <a:r>
              <a:rPr lang="en-US" dirty="0"/>
              <a:t>(click 2) Compare it to the mgmt. let year or mgmt. ROW year. CST &amp; UTL funds should match year with the </a:t>
            </a:r>
            <a:r>
              <a:rPr lang="en-US" dirty="0" err="1"/>
              <a:t>Mgmt</a:t>
            </a:r>
            <a:r>
              <a:rPr lang="en-US" dirty="0"/>
              <a:t> Let date. ROW funds should match years with </a:t>
            </a:r>
            <a:r>
              <a:rPr lang="en-US" dirty="0" err="1"/>
              <a:t>Mgmt</a:t>
            </a:r>
            <a:r>
              <a:rPr lang="en-US" dirty="0"/>
              <a:t> ROW date.</a:t>
            </a:r>
          </a:p>
          <a:p>
            <a:endParaRPr lang="en-US" dirty="0"/>
          </a:p>
          <a:p>
            <a:r>
              <a:rPr lang="en-US" dirty="0"/>
              <a:t>(click 3) if it does not match, notify office the programmed the funds. This could be the Office of Traffic Operations (OTO) or the Office of Planning. Coordinate with the office that programmed the project. </a:t>
            </a:r>
          </a:p>
          <a:p>
            <a:endParaRPr lang="en-US" dirty="0"/>
          </a:p>
          <a:p>
            <a:r>
              <a:rPr lang="en-US" dirty="0"/>
              <a:t>(click 4) Include the originating office (i.e. OTO, planning or bridge) on the PCRF (project change request form) triggers this to be updates. </a:t>
            </a:r>
          </a:p>
        </p:txBody>
      </p:sp>
      <p:sp>
        <p:nvSpPr>
          <p:cNvPr id="4" name="Slide Number Placeholder 3"/>
          <p:cNvSpPr>
            <a:spLocks noGrp="1"/>
          </p:cNvSpPr>
          <p:nvPr>
            <p:ph type="sldNum" sz="quarter" idx="5"/>
          </p:nvPr>
        </p:nvSpPr>
        <p:spPr/>
        <p:txBody>
          <a:bodyPr/>
          <a:lstStyle/>
          <a:p>
            <a:fld id="{687AD941-73F5-40AE-95EC-367B73CFC3A0}" type="slidenum">
              <a:rPr lang="en-US" smtClean="0"/>
              <a:t>17</a:t>
            </a:fld>
            <a:endParaRPr lang="en-US"/>
          </a:p>
        </p:txBody>
      </p:sp>
    </p:spTree>
    <p:extLst>
      <p:ext uri="{BB962C8B-B14F-4D97-AF65-F5344CB8AC3E}">
        <p14:creationId xmlns:p14="http://schemas.microsoft.com/office/powerpoint/2010/main" val="264270986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What does STIP stand for? (ask for answer)</a:t>
            </a:r>
          </a:p>
          <a:p>
            <a:endParaRPr lang="en-US" dirty="0"/>
          </a:p>
          <a:p>
            <a:r>
              <a:rPr lang="en-US" dirty="0"/>
              <a:t>(click 2) State Transportation Improvement Plan</a:t>
            </a:r>
          </a:p>
          <a:p>
            <a:endParaRPr lang="en-US" dirty="0"/>
          </a:p>
          <a:p>
            <a:r>
              <a:rPr lang="en-US" dirty="0"/>
              <a:t>(click 3) What is the STIP? (ask for answers)</a:t>
            </a:r>
          </a:p>
          <a:p>
            <a:endParaRPr lang="en-US" dirty="0"/>
          </a:p>
          <a:p>
            <a:r>
              <a:rPr lang="en-US" dirty="0"/>
              <a:t>(click 4) It is the statewide plan for the next four years (current year + 3 years).</a:t>
            </a:r>
          </a:p>
          <a:p>
            <a:endParaRPr lang="en-US" dirty="0"/>
          </a:p>
          <a:p>
            <a:r>
              <a:rPr lang="en-US" dirty="0"/>
              <a:t>(click 5) (</a:t>
            </a:r>
            <a:r>
              <a:rPr lang="en-US" i="1" dirty="0"/>
              <a:t>don’t explain MPO or TIP- will be done on next slide</a:t>
            </a:r>
            <a:r>
              <a:rPr lang="en-US" dirty="0"/>
              <a:t>) It includes all MPO TIPs and projects not included in a TIP. In other words, any project planned within the next 4 years and is located anywhere in the state of Georgia. </a:t>
            </a:r>
          </a:p>
          <a:p>
            <a:endParaRPr lang="en-US" dirty="0"/>
          </a:p>
        </p:txBody>
      </p:sp>
      <p:sp>
        <p:nvSpPr>
          <p:cNvPr id="4" name="Slide Number Placeholder 3"/>
          <p:cNvSpPr>
            <a:spLocks noGrp="1"/>
          </p:cNvSpPr>
          <p:nvPr>
            <p:ph type="sldNum" sz="quarter" idx="5"/>
          </p:nvPr>
        </p:nvSpPr>
        <p:spPr/>
        <p:txBody>
          <a:bodyPr/>
          <a:lstStyle/>
          <a:p>
            <a:fld id="{687AD941-73F5-40AE-95EC-367B73CFC3A0}" type="slidenum">
              <a:rPr lang="en-US" smtClean="0"/>
              <a:t>18</a:t>
            </a:fld>
            <a:endParaRPr lang="en-US"/>
          </a:p>
        </p:txBody>
      </p:sp>
    </p:spTree>
    <p:extLst>
      <p:ext uri="{BB962C8B-B14F-4D97-AF65-F5344CB8AC3E}">
        <p14:creationId xmlns:p14="http://schemas.microsoft.com/office/powerpoint/2010/main" val="379727066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Why is the STIP amount for all phases of this project $0.00? (ask for answers)</a:t>
            </a:r>
          </a:p>
          <a:p>
            <a:endParaRPr lang="en-US" dirty="0"/>
          </a:p>
          <a:p>
            <a:r>
              <a:rPr lang="en-US" dirty="0"/>
              <a:t>(click 1) When a phase is authorized, it changes to $0.00 and is no longer part of the TIP or STIP.</a:t>
            </a:r>
          </a:p>
          <a:p>
            <a:endParaRPr lang="en-US" dirty="0"/>
          </a:p>
          <a:p>
            <a:r>
              <a:rPr lang="en-US" dirty="0"/>
              <a:t>(click 2) Lump sum funds are not listed by individual PI#s. Therefore, they are not listed in the TIP or STIP.</a:t>
            </a:r>
          </a:p>
          <a:p>
            <a:endParaRPr lang="en-US" dirty="0"/>
          </a:p>
          <a:p>
            <a:r>
              <a:rPr lang="en-US" dirty="0"/>
              <a:t>(click 3) Remember that lump sum funds pull from one bucket of money. </a:t>
            </a:r>
          </a:p>
          <a:p>
            <a:endParaRPr lang="en-US" dirty="0"/>
          </a:p>
        </p:txBody>
      </p:sp>
      <p:sp>
        <p:nvSpPr>
          <p:cNvPr id="4" name="Slide Number Placeholder 3"/>
          <p:cNvSpPr>
            <a:spLocks noGrp="1"/>
          </p:cNvSpPr>
          <p:nvPr>
            <p:ph type="sldNum" sz="quarter" idx="5"/>
          </p:nvPr>
        </p:nvSpPr>
        <p:spPr/>
        <p:txBody>
          <a:bodyPr/>
          <a:lstStyle/>
          <a:p>
            <a:fld id="{687AD941-73F5-40AE-95EC-367B73CFC3A0}" type="slidenum">
              <a:rPr lang="en-US" smtClean="0"/>
              <a:t>19</a:t>
            </a:fld>
            <a:endParaRPr lang="en-US"/>
          </a:p>
        </p:txBody>
      </p:sp>
    </p:spTree>
    <p:extLst>
      <p:ext uri="{BB962C8B-B14F-4D97-AF65-F5344CB8AC3E}">
        <p14:creationId xmlns:p14="http://schemas.microsoft.com/office/powerpoint/2010/main" val="8500391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is the Purpose of a PSR? (ask for audience responses)</a:t>
            </a:r>
          </a:p>
          <a:p>
            <a:r>
              <a:rPr lang="en-US" dirty="0"/>
              <a:t>(bullet 1) A communication tool for GDOT executive management to get a quick snapshot of the project when they are coordinating with stakeholders and politicians.</a:t>
            </a:r>
          </a:p>
        </p:txBody>
      </p:sp>
      <p:sp>
        <p:nvSpPr>
          <p:cNvPr id="4" name="Slide Number Placeholder 3"/>
          <p:cNvSpPr>
            <a:spLocks noGrp="1"/>
          </p:cNvSpPr>
          <p:nvPr>
            <p:ph type="sldNum" sz="quarter" idx="5"/>
          </p:nvPr>
        </p:nvSpPr>
        <p:spPr/>
        <p:txBody>
          <a:bodyPr/>
          <a:lstStyle/>
          <a:p>
            <a:fld id="{687AD941-73F5-40AE-95EC-367B73CFC3A0}" type="slidenum">
              <a:rPr lang="en-US" smtClean="0"/>
              <a:t>2</a:t>
            </a:fld>
            <a:endParaRPr lang="en-US"/>
          </a:p>
        </p:txBody>
      </p:sp>
    </p:spTree>
    <p:extLst>
      <p:ext uri="{BB962C8B-B14F-4D97-AF65-F5344CB8AC3E}">
        <p14:creationId xmlns:p14="http://schemas.microsoft.com/office/powerpoint/2010/main" val="91508127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does TIP stand for and what organization has a TIP? (ask for answer)</a:t>
            </a:r>
          </a:p>
          <a:p>
            <a:endParaRPr lang="en-US" dirty="0"/>
          </a:p>
          <a:p>
            <a:r>
              <a:rPr lang="en-US" dirty="0"/>
              <a:t>(click 1) (answers to question) Transportation Improvement Plan; MPO</a:t>
            </a:r>
          </a:p>
          <a:p>
            <a:r>
              <a:rPr lang="en-US" dirty="0"/>
              <a:t>(click 2) What does MPO stand for and how many people minimum are needed to make a MPO? (ask for answers)</a:t>
            </a:r>
          </a:p>
          <a:p>
            <a:r>
              <a:rPr lang="en-US" dirty="0"/>
              <a:t>(click 3) (answers to question) Metropolitan Planning Organization; Population of at least 50,000</a:t>
            </a:r>
          </a:p>
          <a:p>
            <a:endParaRPr lang="en-US" dirty="0"/>
          </a:p>
        </p:txBody>
      </p:sp>
      <p:sp>
        <p:nvSpPr>
          <p:cNvPr id="4" name="Slide Number Placeholder 3"/>
          <p:cNvSpPr>
            <a:spLocks noGrp="1"/>
          </p:cNvSpPr>
          <p:nvPr>
            <p:ph type="sldNum" sz="quarter" idx="5"/>
          </p:nvPr>
        </p:nvSpPr>
        <p:spPr/>
        <p:txBody>
          <a:bodyPr/>
          <a:lstStyle/>
          <a:p>
            <a:fld id="{687AD941-73F5-40AE-95EC-367B73CFC3A0}" type="slidenum">
              <a:rPr lang="en-US" smtClean="0"/>
              <a:t>20</a:t>
            </a:fld>
            <a:endParaRPr lang="en-US"/>
          </a:p>
        </p:txBody>
      </p:sp>
    </p:spTree>
    <p:extLst>
      <p:ext uri="{BB962C8B-B14F-4D97-AF65-F5344CB8AC3E}">
        <p14:creationId xmlns:p14="http://schemas.microsoft.com/office/powerpoint/2010/main" val="117870627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Next, we will discuss the TPro PM notes that are displayed on the PSR. </a:t>
            </a:r>
          </a:p>
        </p:txBody>
      </p:sp>
      <p:sp>
        <p:nvSpPr>
          <p:cNvPr id="4" name="Slide Number Placeholder 3"/>
          <p:cNvSpPr>
            <a:spLocks noGrp="1"/>
          </p:cNvSpPr>
          <p:nvPr>
            <p:ph type="sldNum" sz="quarter" idx="5"/>
          </p:nvPr>
        </p:nvSpPr>
        <p:spPr/>
        <p:txBody>
          <a:bodyPr/>
          <a:lstStyle/>
          <a:p>
            <a:fld id="{9270B105-C37A-48A0-84FA-EAD0BF1997AC}" type="slidenum">
              <a:rPr lang="en-US" smtClean="0"/>
              <a:t>21</a:t>
            </a:fld>
            <a:endParaRPr lang="en-US"/>
          </a:p>
        </p:txBody>
      </p:sp>
    </p:spTree>
    <p:extLst>
      <p:ext uri="{BB962C8B-B14F-4D97-AF65-F5344CB8AC3E}">
        <p14:creationId xmlns:p14="http://schemas.microsoft.com/office/powerpoint/2010/main" val="422237588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two formats that PM must follow when writing the PM Notes in TPro. </a:t>
            </a:r>
          </a:p>
          <a:p>
            <a:endParaRPr lang="en-US" dirty="0"/>
          </a:p>
          <a:p>
            <a:r>
              <a:rPr lang="en-US" dirty="0"/>
              <a:t>(click 1) The first format is Not in Let Status. This used for any project that is more than 7 months from the management let date.</a:t>
            </a:r>
          </a:p>
          <a:p>
            <a:endParaRPr lang="en-US" dirty="0"/>
          </a:p>
          <a:p>
            <a:r>
              <a:rPr lang="en-US" dirty="0"/>
              <a:t>(click 2) the 2</a:t>
            </a:r>
            <a:r>
              <a:rPr lang="en-US" baseline="30000" dirty="0"/>
              <a:t>nd</a:t>
            </a:r>
            <a:r>
              <a:rPr lang="en-US" dirty="0"/>
              <a:t> format is Let Status. This is used for any project that is within 7 months of the management let date. For the purpose of this training, we are only going to focus on the Not in Let Status format. </a:t>
            </a:r>
          </a:p>
          <a:p>
            <a:endParaRPr lang="en-US" dirty="0"/>
          </a:p>
          <a:p>
            <a:r>
              <a:rPr lang="en-US" dirty="0"/>
              <a:t>[</a:t>
            </a:r>
            <a:r>
              <a:rPr lang="en-US" i="1" dirty="0"/>
              <a:t>presenter direction: next slides talk more about Not in Let Status format</a:t>
            </a:r>
            <a:r>
              <a:rPr lang="en-US" dirty="0"/>
              <a:t>]</a:t>
            </a:r>
          </a:p>
        </p:txBody>
      </p:sp>
      <p:sp>
        <p:nvSpPr>
          <p:cNvPr id="4" name="Slide Number Placeholder 3"/>
          <p:cNvSpPr>
            <a:spLocks noGrp="1"/>
          </p:cNvSpPr>
          <p:nvPr>
            <p:ph type="sldNum" sz="quarter" idx="5"/>
          </p:nvPr>
        </p:nvSpPr>
        <p:spPr/>
        <p:txBody>
          <a:bodyPr/>
          <a:lstStyle/>
          <a:p>
            <a:fld id="{687AD941-73F5-40AE-95EC-367B73CFC3A0}" type="slidenum">
              <a:rPr lang="en-US" smtClean="0"/>
              <a:t>22</a:t>
            </a:fld>
            <a:endParaRPr lang="en-US"/>
          </a:p>
        </p:txBody>
      </p:sp>
    </p:spTree>
    <p:extLst>
      <p:ext uri="{BB962C8B-B14F-4D97-AF65-F5344CB8AC3E}">
        <p14:creationId xmlns:p14="http://schemas.microsoft.com/office/powerpoint/2010/main" val="86786013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For projects that are not in let status, follow the OPD template.</a:t>
            </a:r>
          </a:p>
          <a:p>
            <a:endParaRPr lang="en-US" dirty="0"/>
          </a:p>
          <a:p>
            <a:r>
              <a:rPr lang="en-US" dirty="0"/>
              <a:t>(click 2) The PM’s notes have the same general format which always includes scope, schedule, next milestone, risk/issue, budget, and the PM’s initials and date the notes were updates. We will discuss the components of this outline in the following slides. </a:t>
            </a:r>
          </a:p>
        </p:txBody>
      </p:sp>
      <p:sp>
        <p:nvSpPr>
          <p:cNvPr id="4" name="Slide Number Placeholder 3"/>
          <p:cNvSpPr>
            <a:spLocks noGrp="1"/>
          </p:cNvSpPr>
          <p:nvPr>
            <p:ph type="sldNum" sz="quarter" idx="5"/>
          </p:nvPr>
        </p:nvSpPr>
        <p:spPr/>
        <p:txBody>
          <a:bodyPr/>
          <a:lstStyle/>
          <a:p>
            <a:fld id="{687AD941-73F5-40AE-95EC-367B73CFC3A0}" type="slidenum">
              <a:rPr lang="en-US" smtClean="0"/>
              <a:t>23</a:t>
            </a:fld>
            <a:endParaRPr lang="en-US"/>
          </a:p>
        </p:txBody>
      </p:sp>
    </p:spTree>
    <p:extLst>
      <p:ext uri="{BB962C8B-B14F-4D97-AF65-F5344CB8AC3E}">
        <p14:creationId xmlns:p14="http://schemas.microsoft.com/office/powerpoint/2010/main" val="86542334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When reporting on the scope of the project, it should be relevant to the status of the concept report or state that a concept is not required. These are some of the questions that the information provided by the PM should answer for GDOT management. </a:t>
            </a:r>
          </a:p>
          <a:p>
            <a:endParaRPr lang="en-US" dirty="0"/>
          </a:p>
          <a:p>
            <a:r>
              <a:rPr lang="en-US" dirty="0"/>
              <a:t>(click 2) The next section is about the status of the schedule. GDOT management needs to understand if the project is on schedule or note on schedule and why. This information can impact the Department’s ability to balance the budget by knowing when various funding phases will require money. The schedule and funding are correlated. Plus, this information helps GDOT management to be able to communicate to others outside of GDOT about the timeframe for when the project will be delivered to construction. </a:t>
            </a:r>
          </a:p>
        </p:txBody>
      </p:sp>
      <p:sp>
        <p:nvSpPr>
          <p:cNvPr id="4" name="Slide Number Placeholder 3"/>
          <p:cNvSpPr>
            <a:spLocks noGrp="1"/>
          </p:cNvSpPr>
          <p:nvPr>
            <p:ph type="sldNum" sz="quarter" idx="5"/>
          </p:nvPr>
        </p:nvSpPr>
        <p:spPr/>
        <p:txBody>
          <a:bodyPr/>
          <a:lstStyle/>
          <a:p>
            <a:fld id="{9270B105-C37A-48A0-84FA-EAD0BF1997AC}" type="slidenum">
              <a:rPr lang="en-US" smtClean="0"/>
              <a:t>24</a:t>
            </a:fld>
            <a:endParaRPr lang="en-US"/>
          </a:p>
        </p:txBody>
      </p:sp>
    </p:spTree>
    <p:extLst>
      <p:ext uri="{BB962C8B-B14F-4D97-AF65-F5344CB8AC3E}">
        <p14:creationId xmlns:p14="http://schemas.microsoft.com/office/powerpoint/2010/main" val="2018301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The risk section is to communicate if there is an issue or activity that was not previously planned for in the schedule. This activity or issue is jeopardizing or potentially jeopardizing the ability of the project to be delivered on schedule. Therefore, it needs to be communicated to GDOT management. </a:t>
            </a:r>
          </a:p>
          <a:p>
            <a:endParaRPr lang="en-US" dirty="0"/>
          </a:p>
          <a:p>
            <a:r>
              <a:rPr lang="en-US" dirty="0"/>
              <a:t>(click 2) The budge section is to notify GDOT management of the status of the Preliminary Engineering (PE) funds as they are being used on the project. It is also to alert management if additional funds will be required for the PE phase. Since GDOT SMEs must charge their work time to a specific project, the notes must include the PI charge number that they will use on their timesheet. Finally, if cost estimates are in the process of being updated/revised and the funds are different from what has previously been approved and planned for, then GDOT management needs to have the new amounts communicated. This will assist GDOT management in the ability to balance the funding and keep projects moving forward. </a:t>
            </a:r>
          </a:p>
        </p:txBody>
      </p:sp>
      <p:sp>
        <p:nvSpPr>
          <p:cNvPr id="4" name="Slide Number Placeholder 3"/>
          <p:cNvSpPr>
            <a:spLocks noGrp="1"/>
          </p:cNvSpPr>
          <p:nvPr>
            <p:ph type="sldNum" sz="quarter" idx="5"/>
          </p:nvPr>
        </p:nvSpPr>
        <p:spPr/>
        <p:txBody>
          <a:bodyPr/>
          <a:lstStyle/>
          <a:p>
            <a:fld id="{9270B105-C37A-48A0-84FA-EAD0BF1997AC}" type="slidenum">
              <a:rPr lang="en-US" smtClean="0"/>
              <a:t>25</a:t>
            </a:fld>
            <a:endParaRPr lang="en-US"/>
          </a:p>
        </p:txBody>
      </p:sp>
    </p:spTree>
    <p:extLst>
      <p:ext uri="{BB962C8B-B14F-4D97-AF65-F5344CB8AC3E}">
        <p14:creationId xmlns:p14="http://schemas.microsoft.com/office/powerpoint/2010/main" val="359275693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Next, we will discuss the PM’s responsibility for maintaining information in the TPro design field. </a:t>
            </a:r>
          </a:p>
        </p:txBody>
      </p:sp>
      <p:sp>
        <p:nvSpPr>
          <p:cNvPr id="4" name="Slide Number Placeholder 3"/>
          <p:cNvSpPr>
            <a:spLocks noGrp="1"/>
          </p:cNvSpPr>
          <p:nvPr>
            <p:ph type="sldNum" sz="quarter" idx="5"/>
          </p:nvPr>
        </p:nvSpPr>
        <p:spPr/>
        <p:txBody>
          <a:bodyPr/>
          <a:lstStyle/>
          <a:p>
            <a:fld id="{9270B105-C37A-48A0-84FA-EAD0BF1997AC}" type="slidenum">
              <a:rPr lang="en-US" smtClean="0"/>
              <a:t>26</a:t>
            </a:fld>
            <a:endParaRPr lang="en-US"/>
          </a:p>
        </p:txBody>
      </p:sp>
    </p:spTree>
    <p:extLst>
      <p:ext uri="{BB962C8B-B14F-4D97-AF65-F5344CB8AC3E}">
        <p14:creationId xmlns:p14="http://schemas.microsoft.com/office/powerpoint/2010/main" val="358657889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1) The PM can </a:t>
            </a:r>
            <a:r>
              <a:rPr lang="en-US" sz="1200" b="0" kern="1200" dirty="0">
                <a:solidFill>
                  <a:srgbClr val="000000"/>
                </a:solidFill>
                <a:latin typeface="+mn-lt"/>
                <a:ea typeface="+mn-ea"/>
                <a:cs typeface="+mn-cs"/>
              </a:rPr>
              <a:t>only use the Design Field if project is </a:t>
            </a:r>
            <a:r>
              <a:rPr lang="en-US" sz="1200" b="0" u="sng" kern="1200" dirty="0">
                <a:solidFill>
                  <a:srgbClr val="000000"/>
                </a:solidFill>
                <a:latin typeface="+mn-lt"/>
                <a:ea typeface="+mn-ea"/>
                <a:cs typeface="+mn-cs"/>
              </a:rPr>
              <a:t>NOT </a:t>
            </a:r>
            <a:r>
              <a:rPr lang="en-US" sz="1200" b="0" kern="1200" dirty="0">
                <a:solidFill>
                  <a:srgbClr val="000000"/>
                </a:solidFill>
                <a:latin typeface="+mn-lt"/>
                <a:ea typeface="+mn-ea"/>
                <a:cs typeface="+mn-cs"/>
              </a:rPr>
              <a:t>being designed in-house. In other words, neither the district design team nor the Office of Roadway Design are responsible for the plan development of the project.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kern="1200" dirty="0">
              <a:solidFill>
                <a:srgbClr val="000000"/>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rgbClr val="000000"/>
                </a:solidFill>
                <a:latin typeface="+mn-lt"/>
                <a:ea typeface="+mn-ea"/>
                <a:cs typeface="+mn-cs"/>
              </a:rPr>
              <a:t>(click 2) In the design field, the PM will provide information for the  designer contact, local sponsor contact (if applicable), and contract information, including status of needed or in progress contracts. If in-house is designing the project, then the contract information will be place in the PM Notes.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kern="1200" dirty="0">
              <a:solidFill>
                <a:srgbClr val="000000"/>
              </a:solidFill>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687AD941-73F5-40AE-95EC-367B73CFC3A0}" type="slidenum">
              <a:rPr lang="en-US" smtClean="0"/>
              <a:t>27</a:t>
            </a:fld>
            <a:endParaRPr lang="en-US"/>
          </a:p>
        </p:txBody>
      </p:sp>
    </p:spTree>
    <p:extLst>
      <p:ext uri="{BB962C8B-B14F-4D97-AF65-F5344CB8AC3E}">
        <p14:creationId xmlns:p14="http://schemas.microsoft.com/office/powerpoint/2010/main" val="149919842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There is a specific format for the information that is to be included in the design field. It should include the name, email address, &amp; phone number of the person that can answer questions about the design of the project. This is usually the consultant project manager. If there is a local sponsor, then the contact for this project should be provided. Information related to the procurement of the consultant services is to be included in this field. Finally, just like the PM note section, the PM is to initial and date the notes. This communicates how old the information is. </a:t>
            </a:r>
          </a:p>
        </p:txBody>
      </p:sp>
      <p:sp>
        <p:nvSpPr>
          <p:cNvPr id="4" name="Slide Number Placeholder 3"/>
          <p:cNvSpPr>
            <a:spLocks noGrp="1"/>
          </p:cNvSpPr>
          <p:nvPr>
            <p:ph type="sldNum" sz="quarter" idx="5"/>
          </p:nvPr>
        </p:nvSpPr>
        <p:spPr/>
        <p:txBody>
          <a:bodyPr/>
          <a:lstStyle/>
          <a:p>
            <a:fld id="{687AD941-73F5-40AE-95EC-367B73CFC3A0}" type="slidenum">
              <a:rPr lang="en-US" smtClean="0"/>
              <a:t>28</a:t>
            </a:fld>
            <a:endParaRPr lang="en-US"/>
          </a:p>
        </p:txBody>
      </p:sp>
    </p:spTree>
    <p:extLst>
      <p:ext uri="{BB962C8B-B14F-4D97-AF65-F5344CB8AC3E}">
        <p14:creationId xmlns:p14="http://schemas.microsoft.com/office/powerpoint/2010/main" val="346834006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For the master contract, the notes should include the contract number, NTP date, and expiration date of the contract. </a:t>
            </a:r>
          </a:p>
          <a:p>
            <a:endParaRPr lang="en-US" dirty="0"/>
          </a:p>
          <a:p>
            <a:r>
              <a:rPr lang="en-US" dirty="0"/>
              <a:t>(click 2) If there is a task order, the task order number, NTP date, &amp; expiration date should be listed. If other task orders or contracts are needed, in development, or in procurement, each task order or contract should be listed with its procurement status. </a:t>
            </a:r>
          </a:p>
        </p:txBody>
      </p:sp>
      <p:sp>
        <p:nvSpPr>
          <p:cNvPr id="4" name="Slide Number Placeholder 3"/>
          <p:cNvSpPr>
            <a:spLocks noGrp="1"/>
          </p:cNvSpPr>
          <p:nvPr>
            <p:ph type="sldNum" sz="quarter" idx="5"/>
          </p:nvPr>
        </p:nvSpPr>
        <p:spPr/>
        <p:txBody>
          <a:bodyPr/>
          <a:lstStyle/>
          <a:p>
            <a:fld id="{687AD941-73F5-40AE-95EC-367B73CFC3A0}" type="slidenum">
              <a:rPr lang="en-US" smtClean="0"/>
              <a:t>29</a:t>
            </a:fld>
            <a:endParaRPr lang="en-US"/>
          </a:p>
        </p:txBody>
      </p:sp>
    </p:spTree>
    <p:extLst>
      <p:ext uri="{BB962C8B-B14F-4D97-AF65-F5344CB8AC3E}">
        <p14:creationId xmlns:p14="http://schemas.microsoft.com/office/powerpoint/2010/main" val="32788588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purpose of the PSR is NOT…</a:t>
            </a:r>
          </a:p>
          <a:p>
            <a:r>
              <a:rPr lang="en-US" dirty="0"/>
              <a:t>(click 1) to be a project management tool. When preparing the PM notes, keep in mind that this is for GDOT mgmt. to read and have a quick understanding of the project status. </a:t>
            </a:r>
          </a:p>
        </p:txBody>
      </p:sp>
      <p:sp>
        <p:nvSpPr>
          <p:cNvPr id="4" name="Slide Number Placeholder 3"/>
          <p:cNvSpPr>
            <a:spLocks noGrp="1"/>
          </p:cNvSpPr>
          <p:nvPr>
            <p:ph type="sldNum" sz="quarter" idx="5"/>
          </p:nvPr>
        </p:nvSpPr>
        <p:spPr/>
        <p:txBody>
          <a:bodyPr/>
          <a:lstStyle/>
          <a:p>
            <a:fld id="{687AD941-73F5-40AE-95EC-367B73CFC3A0}" type="slidenum">
              <a:rPr lang="en-US" smtClean="0"/>
              <a:t>3</a:t>
            </a:fld>
            <a:endParaRPr lang="en-US"/>
          </a:p>
        </p:txBody>
      </p:sp>
    </p:spTree>
    <p:extLst>
      <p:ext uri="{BB962C8B-B14F-4D97-AF65-F5344CB8AC3E}">
        <p14:creationId xmlns:p14="http://schemas.microsoft.com/office/powerpoint/2010/main" val="216322092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(each participant should have a copy of PSR A)</a:t>
            </a:r>
          </a:p>
          <a:p>
            <a:r>
              <a:rPr lang="en-US" dirty="0"/>
              <a:t>We just reviewed all of the areas of information on the PSR that the PM is either directly responsible for or needs to make sure it is not left blank. Review PSR A to check that the PM has filled out all required sections of the PSR? Use your highlighter  or pen to identify any missing information. You will have one minute to review the PSR. Reminder: Don’t just look for the PM metric information. Also, you are checking for completeness not accuracy. </a:t>
            </a:r>
          </a:p>
          <a:p>
            <a:endParaRPr lang="en-US" dirty="0"/>
          </a:p>
        </p:txBody>
      </p:sp>
      <p:sp>
        <p:nvSpPr>
          <p:cNvPr id="4" name="Slide Number Placeholder 3"/>
          <p:cNvSpPr>
            <a:spLocks noGrp="1"/>
          </p:cNvSpPr>
          <p:nvPr>
            <p:ph type="sldNum" sz="quarter" idx="5"/>
          </p:nvPr>
        </p:nvSpPr>
        <p:spPr/>
        <p:txBody>
          <a:bodyPr/>
          <a:lstStyle/>
          <a:p>
            <a:fld id="{50C9AB96-A3E6-4C49-9CD9-66937DF7366D}" type="slidenum">
              <a:rPr lang="en-US" smtClean="0"/>
              <a:t>30</a:t>
            </a:fld>
            <a:endParaRPr lang="en-US"/>
          </a:p>
        </p:txBody>
      </p:sp>
    </p:spTree>
    <p:extLst>
      <p:ext uri="{BB962C8B-B14F-4D97-AF65-F5344CB8AC3E}">
        <p14:creationId xmlns:p14="http://schemas.microsoft.com/office/powerpoint/2010/main" val="21872760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 8 to highlight the TPro info that a PM is responsible for) As you can see this PM did fill out all of the areas.</a:t>
            </a:r>
          </a:p>
          <a:p>
            <a:r>
              <a:rPr lang="en-US" dirty="0"/>
              <a:t>(click 9-11) (to highlight areas that the PM should check but another office would update.)</a:t>
            </a:r>
          </a:p>
          <a:p>
            <a:r>
              <a:rPr lang="en-US" dirty="0"/>
              <a:t>(click 12) The PSR is not missing information. Therefore, it passes the completeness check. It is complete but is it accurate? (</a:t>
            </a:r>
            <a:r>
              <a:rPr lang="en-US" i="1" dirty="0"/>
              <a:t>rhetorical question: go to next slide</a:t>
            </a:r>
            <a:r>
              <a:rPr lang="en-US" dirty="0"/>
              <a:t>)</a:t>
            </a:r>
          </a:p>
          <a:p>
            <a:endParaRPr lang="en-US" dirty="0"/>
          </a:p>
        </p:txBody>
      </p:sp>
      <p:sp>
        <p:nvSpPr>
          <p:cNvPr id="4" name="Slide Number Placeholder 3"/>
          <p:cNvSpPr>
            <a:spLocks noGrp="1"/>
          </p:cNvSpPr>
          <p:nvPr>
            <p:ph type="sldNum" sz="quarter" idx="5"/>
          </p:nvPr>
        </p:nvSpPr>
        <p:spPr/>
        <p:txBody>
          <a:bodyPr/>
          <a:lstStyle/>
          <a:p>
            <a:fld id="{50C9AB96-A3E6-4C49-9CD9-66937DF7366D}" type="slidenum">
              <a:rPr lang="en-US" smtClean="0"/>
              <a:t>31</a:t>
            </a:fld>
            <a:endParaRPr lang="en-US"/>
          </a:p>
        </p:txBody>
      </p:sp>
    </p:spTree>
    <p:extLst>
      <p:ext uri="{BB962C8B-B14F-4D97-AF65-F5344CB8AC3E}">
        <p14:creationId xmlns:p14="http://schemas.microsoft.com/office/powerpoint/2010/main" val="192861968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Are the PM notes and the designer notes following the required template? In other words, is the required information and the correct order of providing the information used per the TPro Guidance? You are focusing on the PM Notes and the Designer Notes which are PM compliance metrics. You have 2 minutes to review the PSR notes.</a:t>
            </a:r>
          </a:p>
        </p:txBody>
      </p:sp>
      <p:sp>
        <p:nvSpPr>
          <p:cNvPr id="4" name="Slide Number Placeholder 3"/>
          <p:cNvSpPr>
            <a:spLocks noGrp="1"/>
          </p:cNvSpPr>
          <p:nvPr>
            <p:ph type="sldNum" sz="quarter" idx="5"/>
          </p:nvPr>
        </p:nvSpPr>
        <p:spPr/>
        <p:txBody>
          <a:bodyPr/>
          <a:lstStyle/>
          <a:p>
            <a:fld id="{50C9AB96-A3E6-4C49-9CD9-66937DF7366D}" type="slidenum">
              <a:rPr lang="en-US" smtClean="0"/>
              <a:t>32</a:t>
            </a:fld>
            <a:endParaRPr lang="en-US"/>
          </a:p>
        </p:txBody>
      </p:sp>
    </p:spTree>
    <p:extLst>
      <p:ext uri="{BB962C8B-B14F-4D97-AF65-F5344CB8AC3E}">
        <p14:creationId xmlns:p14="http://schemas.microsoft.com/office/powerpoint/2010/main" val="196424728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(read red box)</a:t>
            </a:r>
          </a:p>
          <a:p>
            <a:r>
              <a:rPr lang="en-US" dirty="0"/>
              <a:t>(click 2) (read purple box)</a:t>
            </a:r>
          </a:p>
          <a:p>
            <a:r>
              <a:rPr lang="en-US" dirty="0"/>
              <a:t>(click 3) (read green box)</a:t>
            </a:r>
          </a:p>
          <a:p>
            <a:r>
              <a:rPr lang="en-US" dirty="0"/>
              <a:t>(click 4) (read yellow box)</a:t>
            </a:r>
          </a:p>
          <a:p>
            <a:r>
              <a:rPr lang="en-US" dirty="0"/>
              <a:t>(click 5) With the exception of using non-GDOT standard acronyms, the format of information has been correctly done. </a:t>
            </a:r>
          </a:p>
        </p:txBody>
      </p:sp>
      <p:sp>
        <p:nvSpPr>
          <p:cNvPr id="4" name="Slide Number Placeholder 3"/>
          <p:cNvSpPr>
            <a:spLocks noGrp="1"/>
          </p:cNvSpPr>
          <p:nvPr>
            <p:ph type="sldNum" sz="quarter" idx="5"/>
          </p:nvPr>
        </p:nvSpPr>
        <p:spPr/>
        <p:txBody>
          <a:bodyPr/>
          <a:lstStyle/>
          <a:p>
            <a:fld id="{50C9AB96-A3E6-4C49-9CD9-66937DF7366D}" type="slidenum">
              <a:rPr lang="en-US" smtClean="0"/>
              <a:t>33</a:t>
            </a:fld>
            <a:endParaRPr lang="en-US"/>
          </a:p>
        </p:txBody>
      </p:sp>
    </p:spTree>
    <p:extLst>
      <p:ext uri="{BB962C8B-B14F-4D97-AF65-F5344CB8AC3E}">
        <p14:creationId xmlns:p14="http://schemas.microsoft.com/office/powerpoint/2010/main" val="231848391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3 pillars of  project management are scope, schedule, and budget. When GDOT executive management is reviewing a PSR, they are looking at all 3 of these elements. The information for each of the pillars is stated in several different ways on a PSR. GDOT management will cross reference the information to determine if the PM’s reporting is accurate or not. No need to look up various files and documents on ProjectWise because GDOT management is going to look at the PSR to find out what they need to know and share about a project. Therefore, accuracy is vital to not on the PM’s reputation but for management to be able to have a snapshot of the project which will then provide information for decisions or commitments related to a project.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Take a look at PSR A. Is the PSR accurately reflecting the project status? It is recommended that you evaluate one pillar at a time. You have 4 minutes to review the PSR and all information, not just the PM notes. Please write down your review comments for this PSR.</a:t>
            </a:r>
          </a:p>
          <a:p>
            <a:endParaRPr lang="en-US" dirty="0"/>
          </a:p>
        </p:txBody>
      </p:sp>
      <p:sp>
        <p:nvSpPr>
          <p:cNvPr id="4" name="Slide Number Placeholder 3"/>
          <p:cNvSpPr>
            <a:spLocks noGrp="1"/>
          </p:cNvSpPr>
          <p:nvPr>
            <p:ph type="sldNum" sz="quarter" idx="5"/>
          </p:nvPr>
        </p:nvSpPr>
        <p:spPr/>
        <p:txBody>
          <a:bodyPr/>
          <a:lstStyle/>
          <a:p>
            <a:fld id="{50C9AB96-A3E6-4C49-9CD9-66937DF7366D}" type="slidenum">
              <a:rPr lang="en-US" smtClean="0"/>
              <a:t>34</a:t>
            </a:fld>
            <a:endParaRPr lang="en-US"/>
          </a:p>
        </p:txBody>
      </p:sp>
    </p:spTree>
    <p:extLst>
      <p:ext uri="{BB962C8B-B14F-4D97-AF65-F5344CB8AC3E}">
        <p14:creationId xmlns:p14="http://schemas.microsoft.com/office/powerpoint/2010/main" val="283433298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talk about the scope information. </a:t>
            </a:r>
          </a:p>
          <a:p>
            <a:r>
              <a:rPr lang="en-US" dirty="0"/>
              <a:t>(click 1) (read blue box)</a:t>
            </a:r>
          </a:p>
          <a:p>
            <a:r>
              <a:rPr lang="en-US" dirty="0"/>
              <a:t>(click 2) (read red box)</a:t>
            </a:r>
          </a:p>
          <a:p>
            <a:r>
              <a:rPr lang="en-US" dirty="0"/>
              <a:t>(click 3) (red yellow box)</a:t>
            </a:r>
          </a:p>
          <a:p>
            <a:r>
              <a:rPr lang="en-US" dirty="0"/>
              <a:t>(click 4) (read green box)</a:t>
            </a:r>
          </a:p>
          <a:p>
            <a:r>
              <a:rPr lang="en-US" dirty="0"/>
              <a:t>(click 5) (read purple box)</a:t>
            </a:r>
          </a:p>
          <a:p>
            <a:r>
              <a:rPr lang="en-US" dirty="0"/>
              <a:t>(click 6) (read orange box)</a:t>
            </a:r>
          </a:p>
        </p:txBody>
      </p:sp>
      <p:sp>
        <p:nvSpPr>
          <p:cNvPr id="4" name="Slide Number Placeholder 3"/>
          <p:cNvSpPr>
            <a:spLocks noGrp="1"/>
          </p:cNvSpPr>
          <p:nvPr>
            <p:ph type="sldNum" sz="quarter" idx="5"/>
          </p:nvPr>
        </p:nvSpPr>
        <p:spPr/>
        <p:txBody>
          <a:bodyPr/>
          <a:lstStyle/>
          <a:p>
            <a:fld id="{50C9AB96-A3E6-4C49-9CD9-66937DF7366D}" type="slidenum">
              <a:rPr lang="en-US" smtClean="0"/>
              <a:t>35</a:t>
            </a:fld>
            <a:endParaRPr lang="en-US"/>
          </a:p>
        </p:txBody>
      </p:sp>
    </p:spTree>
    <p:extLst>
      <p:ext uri="{BB962C8B-B14F-4D97-AF65-F5344CB8AC3E}">
        <p14:creationId xmlns:p14="http://schemas.microsoft.com/office/powerpoint/2010/main" val="292397251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talk about the schedule information. </a:t>
            </a:r>
          </a:p>
          <a:p>
            <a:r>
              <a:rPr lang="en-US" dirty="0"/>
              <a:t>(click 1) (read blue box)</a:t>
            </a:r>
          </a:p>
          <a:p>
            <a:r>
              <a:rPr lang="en-US" dirty="0"/>
              <a:t>(click 2) (read blue box)</a:t>
            </a:r>
          </a:p>
          <a:p>
            <a:r>
              <a:rPr lang="en-US" dirty="0"/>
              <a:t>(click 3) (read red box)</a:t>
            </a:r>
          </a:p>
          <a:p>
            <a:r>
              <a:rPr lang="en-US" dirty="0"/>
              <a:t>(click 4) (read green box)</a:t>
            </a:r>
          </a:p>
          <a:p>
            <a:r>
              <a:rPr lang="en-US" dirty="0"/>
              <a:t>(click 5) (read dark blue box)</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6) (read orange box)</a:t>
            </a:r>
          </a:p>
          <a:p>
            <a:endParaRPr lang="en-US" dirty="0"/>
          </a:p>
        </p:txBody>
      </p:sp>
      <p:sp>
        <p:nvSpPr>
          <p:cNvPr id="4" name="Slide Number Placeholder 3"/>
          <p:cNvSpPr>
            <a:spLocks noGrp="1"/>
          </p:cNvSpPr>
          <p:nvPr>
            <p:ph type="sldNum" sz="quarter" idx="5"/>
          </p:nvPr>
        </p:nvSpPr>
        <p:spPr/>
        <p:txBody>
          <a:bodyPr/>
          <a:lstStyle/>
          <a:p>
            <a:fld id="{50C9AB96-A3E6-4C49-9CD9-66937DF7366D}" type="slidenum">
              <a:rPr lang="en-US" smtClean="0"/>
              <a:t>36</a:t>
            </a:fld>
            <a:endParaRPr lang="en-US"/>
          </a:p>
        </p:txBody>
      </p:sp>
    </p:spTree>
    <p:extLst>
      <p:ext uri="{BB962C8B-B14F-4D97-AF65-F5344CB8AC3E}">
        <p14:creationId xmlns:p14="http://schemas.microsoft.com/office/powerpoint/2010/main" val="308741262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talk about the schedule information. </a:t>
            </a:r>
          </a:p>
          <a:p>
            <a:r>
              <a:rPr lang="en-US" dirty="0"/>
              <a:t>(click 1) (read green box)</a:t>
            </a:r>
          </a:p>
          <a:p>
            <a:r>
              <a:rPr lang="en-US" dirty="0"/>
              <a:t>(click 2) (read blue box)</a:t>
            </a:r>
          </a:p>
          <a:p>
            <a:r>
              <a:rPr lang="en-US" dirty="0"/>
              <a:t>(click 3) (read blue box)</a:t>
            </a:r>
          </a:p>
          <a:p>
            <a:r>
              <a:rPr lang="en-US" dirty="0"/>
              <a:t>(click 4) (read red box)</a:t>
            </a:r>
          </a:p>
          <a:p>
            <a:r>
              <a:rPr lang="en-US" dirty="0"/>
              <a:t>(click 5) (read orange box)</a:t>
            </a:r>
          </a:p>
          <a:p>
            <a:endParaRPr lang="en-US" dirty="0"/>
          </a:p>
        </p:txBody>
      </p:sp>
      <p:sp>
        <p:nvSpPr>
          <p:cNvPr id="4" name="Slide Number Placeholder 3"/>
          <p:cNvSpPr>
            <a:spLocks noGrp="1"/>
          </p:cNvSpPr>
          <p:nvPr>
            <p:ph type="sldNum" sz="quarter" idx="5"/>
          </p:nvPr>
        </p:nvSpPr>
        <p:spPr/>
        <p:txBody>
          <a:bodyPr/>
          <a:lstStyle/>
          <a:p>
            <a:fld id="{50C9AB96-A3E6-4C49-9CD9-66937DF7366D}" type="slidenum">
              <a:rPr lang="en-US" smtClean="0"/>
              <a:t>37</a:t>
            </a:fld>
            <a:endParaRPr lang="en-US"/>
          </a:p>
        </p:txBody>
      </p:sp>
    </p:spTree>
    <p:extLst>
      <p:ext uri="{BB962C8B-B14F-4D97-AF65-F5344CB8AC3E}">
        <p14:creationId xmlns:p14="http://schemas.microsoft.com/office/powerpoint/2010/main" val="26827815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Who is the audience for the PSR? (ask for participant responses)</a:t>
            </a:r>
          </a:p>
          <a:p>
            <a:r>
              <a:rPr lang="en-US" dirty="0"/>
              <a:t>(bullet 1) GDOT Execute Management</a:t>
            </a:r>
          </a:p>
        </p:txBody>
      </p:sp>
      <p:sp>
        <p:nvSpPr>
          <p:cNvPr id="4" name="Slide Number Placeholder 3"/>
          <p:cNvSpPr>
            <a:spLocks noGrp="1"/>
          </p:cNvSpPr>
          <p:nvPr>
            <p:ph type="sldNum" sz="quarter" idx="5"/>
          </p:nvPr>
        </p:nvSpPr>
        <p:spPr/>
        <p:txBody>
          <a:bodyPr/>
          <a:lstStyle/>
          <a:p>
            <a:fld id="{687AD941-73F5-40AE-95EC-367B73CFC3A0}" type="slidenum">
              <a:rPr lang="en-US" smtClean="0"/>
              <a:t>4</a:t>
            </a:fld>
            <a:endParaRPr lang="en-US"/>
          </a:p>
        </p:txBody>
      </p:sp>
    </p:spTree>
    <p:extLst>
      <p:ext uri="{BB962C8B-B14F-4D97-AF65-F5344CB8AC3E}">
        <p14:creationId xmlns:p14="http://schemas.microsoft.com/office/powerpoint/2010/main" val="32794388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(bullet 1) Keeping PSRs current and accurate is a metric for a project manager.</a:t>
            </a:r>
          </a:p>
          <a:p>
            <a:endParaRPr lang="en-US" dirty="0"/>
          </a:p>
          <a:p>
            <a:r>
              <a:rPr lang="en-US" dirty="0"/>
              <a:t>(bullet 2) GDOT uses the information on the PSR to make funding decisions.</a:t>
            </a:r>
          </a:p>
          <a:p>
            <a:endParaRPr lang="en-US" dirty="0"/>
          </a:p>
          <a:p>
            <a:r>
              <a:rPr lang="en-US" dirty="0"/>
              <a:t>(bullet 3) GDOT management makes decisions to move let dates to keep fiscally balanced. For example, if a project is ahead of schedule, it may be given an early let date to offset a project that cannot make it’s let date. </a:t>
            </a:r>
          </a:p>
          <a:p>
            <a:endParaRPr lang="en-US" dirty="0"/>
          </a:p>
          <a:p>
            <a:r>
              <a:rPr lang="en-US" dirty="0"/>
              <a:t>(bullet 4) GDOT uses the information to make commitments to politicians, government officials, and citizens.</a:t>
            </a:r>
          </a:p>
          <a:p>
            <a:endParaRPr lang="en-US" dirty="0"/>
          </a:p>
          <a:p>
            <a:r>
              <a:rPr lang="en-US" dirty="0"/>
              <a:t>(bullet 5) PSRs communicate with SMEs about the status of the project. It helps them to prioritize their workload. </a:t>
            </a:r>
          </a:p>
        </p:txBody>
      </p:sp>
      <p:sp>
        <p:nvSpPr>
          <p:cNvPr id="4" name="Slide Number Placeholder 3"/>
          <p:cNvSpPr>
            <a:spLocks noGrp="1"/>
          </p:cNvSpPr>
          <p:nvPr>
            <p:ph type="sldNum" sz="quarter" idx="5"/>
          </p:nvPr>
        </p:nvSpPr>
        <p:spPr/>
        <p:txBody>
          <a:bodyPr/>
          <a:lstStyle/>
          <a:p>
            <a:fld id="{50C9AB96-A3E6-4C49-9CD9-66937DF7366D}" type="slidenum">
              <a:rPr lang="en-US" smtClean="0"/>
              <a:t>5</a:t>
            </a:fld>
            <a:endParaRPr lang="en-US"/>
          </a:p>
        </p:txBody>
      </p:sp>
    </p:spTree>
    <p:extLst>
      <p:ext uri="{BB962C8B-B14F-4D97-AF65-F5344CB8AC3E}">
        <p14:creationId xmlns:p14="http://schemas.microsoft.com/office/powerpoint/2010/main" val="9716206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is the most important thing for the PM to remember about the PSR?</a:t>
            </a:r>
          </a:p>
          <a:p>
            <a:endParaRPr lang="en-US" dirty="0"/>
          </a:p>
          <a:p>
            <a:r>
              <a:rPr lang="en-US" dirty="0"/>
              <a:t>(bullet 1) It must always represent an accurate picture of the status of the project, up to date, and is written for GDOT management who may not be familiar with the project. </a:t>
            </a:r>
          </a:p>
        </p:txBody>
      </p:sp>
      <p:sp>
        <p:nvSpPr>
          <p:cNvPr id="4" name="Slide Number Placeholder 3"/>
          <p:cNvSpPr>
            <a:spLocks noGrp="1"/>
          </p:cNvSpPr>
          <p:nvPr>
            <p:ph type="sldNum" sz="quarter" idx="5"/>
          </p:nvPr>
        </p:nvSpPr>
        <p:spPr/>
        <p:txBody>
          <a:bodyPr/>
          <a:lstStyle/>
          <a:p>
            <a:fld id="{687AD941-73F5-40AE-95EC-367B73CFC3A0}" type="slidenum">
              <a:rPr lang="en-US" smtClean="0"/>
              <a:t>6</a:t>
            </a:fld>
            <a:endParaRPr lang="en-US"/>
          </a:p>
        </p:txBody>
      </p:sp>
    </p:spTree>
    <p:extLst>
      <p:ext uri="{BB962C8B-B14F-4D97-AF65-F5344CB8AC3E}">
        <p14:creationId xmlns:p14="http://schemas.microsoft.com/office/powerpoint/2010/main" val="31816724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Which sections of the PSR must be completed by the PM? (Ask each participant to review PSR Example 0013724 and take 2 minutes to identify all of the areas. We will discuss them  after the 2 minutes is up and using the next slide.)</a:t>
            </a:r>
          </a:p>
        </p:txBody>
      </p:sp>
      <p:sp>
        <p:nvSpPr>
          <p:cNvPr id="4" name="Slide Number Placeholder 3"/>
          <p:cNvSpPr>
            <a:spLocks noGrp="1"/>
          </p:cNvSpPr>
          <p:nvPr>
            <p:ph type="sldNum" sz="quarter" idx="5"/>
          </p:nvPr>
        </p:nvSpPr>
        <p:spPr/>
        <p:txBody>
          <a:bodyPr/>
          <a:lstStyle/>
          <a:p>
            <a:fld id="{687AD941-73F5-40AE-95EC-367B73CFC3A0}" type="slidenum">
              <a:rPr lang="en-US" smtClean="0"/>
              <a:t>7</a:t>
            </a:fld>
            <a:endParaRPr lang="en-US"/>
          </a:p>
        </p:txBody>
      </p:sp>
    </p:spTree>
    <p:extLst>
      <p:ext uri="{BB962C8B-B14F-4D97-AF65-F5344CB8AC3E}">
        <p14:creationId xmlns:p14="http://schemas.microsoft.com/office/powerpoint/2010/main" val="14747103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D99A15-5FDF-C571-0A40-07FFE94ABB8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FFBBF33-AE53-4E56-71C4-1EEC6AFFD2E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F660B90-3FC6-3EB2-F74B-E006F8D8AC3B}"/>
              </a:ext>
            </a:extLst>
          </p:cNvPr>
          <p:cNvSpPr>
            <a:spLocks noGrp="1"/>
          </p:cNvSpPr>
          <p:nvPr>
            <p:ph type="body" idx="1"/>
          </p:nvPr>
        </p:nvSpPr>
        <p:spPr/>
        <p:txBody>
          <a:bodyPr/>
          <a:lstStyle/>
          <a:p>
            <a:r>
              <a:rPr lang="en-US" dirty="0"/>
              <a:t>(start with the top of the PSR and review each column one at a time to identify items that the PM can and should update)</a:t>
            </a:r>
          </a:p>
          <a:p>
            <a:r>
              <a:rPr lang="en-US" dirty="0"/>
              <a:t>(click 1) Project Manager – This should show the name of the current GDOT PM</a:t>
            </a:r>
          </a:p>
          <a:p>
            <a:endParaRPr lang="en-US" dirty="0"/>
          </a:p>
          <a:p>
            <a:r>
              <a:rPr lang="en-US" dirty="0"/>
              <a:t>(click 2) AOHD Initials – for GDOT PMs working under Gresham Smith for the safety and operations program, FORD program, etc. the initials should be GSP. For the GDOT embedded PMs, this should be the Assistant Office Head initials for either the south team or the north team.  </a:t>
            </a:r>
          </a:p>
          <a:p>
            <a:endParaRPr lang="en-US" dirty="0"/>
          </a:p>
          <a:p>
            <a:r>
              <a:rPr lang="en-US" dirty="0"/>
              <a:t>(click 3) Office – For our PSRs, this will always be Program Delivery.</a:t>
            </a:r>
          </a:p>
          <a:p>
            <a:endParaRPr lang="en-US" dirty="0"/>
          </a:p>
          <a:p>
            <a:r>
              <a:rPr lang="en-US" dirty="0"/>
              <a:t>(click 4) Consultant – This does not imply that GDOT has hired a consultant. The information is to list who is responsible for designing the project. This could be “No Consultant, In-house Design”, “consultant design  (contract with GDOT)”, “Local Design, local PE funds”, etc. In TPro, PM selects from a dropdown menu if it is not already filled in or filled in incorrectly.</a:t>
            </a:r>
          </a:p>
          <a:p>
            <a:endParaRPr lang="en-US" dirty="0"/>
          </a:p>
          <a:p>
            <a:r>
              <a:rPr lang="en-US" dirty="0"/>
              <a:t>(click 5) Concept -  This should match the project. What is the basic design going to do? For example, “roundabout”, “signals”, “cable barrier” to name a few. Select from the dropdown menu in TPro.</a:t>
            </a:r>
          </a:p>
          <a:p>
            <a:endParaRPr lang="en-US" dirty="0"/>
          </a:p>
          <a:p>
            <a:r>
              <a:rPr lang="en-US" dirty="0"/>
              <a:t>(click 6) Measure – This should always be “E” for the English measurement system.</a:t>
            </a:r>
          </a:p>
          <a:p>
            <a:endParaRPr lang="en-US" dirty="0"/>
          </a:p>
          <a:p>
            <a:r>
              <a:rPr lang="en-US" dirty="0"/>
              <a:t>(click 7) Design Firm – This lists who is doing the design. It could be the name of a consulting firm, GDOT District X (if in-house), or GDOT Roadway (if in-house).</a:t>
            </a:r>
          </a:p>
          <a:p>
            <a:endParaRPr lang="en-US" dirty="0"/>
          </a:p>
          <a:p>
            <a:r>
              <a:rPr lang="en-US" dirty="0"/>
              <a:t>(click 8) Lighting Type – Fill this out based on the type of lighting that will part of the project. If no lighting, it should say none.</a:t>
            </a:r>
          </a:p>
          <a:p>
            <a:endParaRPr lang="en-US" dirty="0"/>
          </a:p>
          <a:p>
            <a:r>
              <a:rPr lang="en-US" dirty="0"/>
              <a:t>(click 9) Project Manager – These are the PM notes. They must be updated a minimum of every 30 days and follow the TPro guidance for notes. It is not shown on the PSR but there is an OPD PSR version which also shows the ROW/Let PM notes. Those notes cannot be older than 30 days. </a:t>
            </a:r>
          </a:p>
          <a:p>
            <a:endParaRPr lang="en-US" dirty="0"/>
          </a:p>
          <a:p>
            <a:r>
              <a:rPr lang="en-US" dirty="0"/>
              <a:t>(click 10) Design – This is used if the designer is not in-house GDOT. The PM will fill this out to include information about who to contact for project design questions and for the procurement information.</a:t>
            </a:r>
          </a:p>
          <a:p>
            <a:endParaRPr lang="en-US" dirty="0"/>
          </a:p>
          <a:p>
            <a:r>
              <a:rPr lang="en-US" dirty="0"/>
              <a:t>(click 11) P6 – This is a portion of the P6 schedule. The PM is responsible to update the actual start, actual finish and the % complete. </a:t>
            </a:r>
          </a:p>
          <a:p>
            <a:endParaRPr lang="en-US" dirty="0"/>
          </a:p>
          <a:p>
            <a:r>
              <a:rPr lang="en-US" dirty="0"/>
              <a:t>(click 12) Pre Parcel Count – If the project does not have ROW authorized, the PM must ensure that this number matches the plans.</a:t>
            </a:r>
          </a:p>
          <a:p>
            <a:endParaRPr lang="en-US" dirty="0"/>
          </a:p>
          <a:p>
            <a:r>
              <a:rPr lang="en-US" dirty="0"/>
              <a:t>(click 13) Sponsor – It tells management who is responsible for designing the project. It could be GDOT or Local Sponsor. The Office of Financial </a:t>
            </a:r>
            <a:r>
              <a:rPr lang="en-US" dirty="0" err="1"/>
              <a:t>Mgmt</a:t>
            </a:r>
            <a:r>
              <a:rPr lang="en-US" dirty="0"/>
              <a:t> updates this field.</a:t>
            </a:r>
          </a:p>
          <a:p>
            <a:endParaRPr lang="en-US" dirty="0"/>
          </a:p>
          <a:p>
            <a:r>
              <a:rPr lang="en-US" dirty="0"/>
              <a:t>(click 14) ENV Doc Type – This is the environmental document type which is based on the funds for the project. The choices are NEPA or GEPA.  Remember that even a penny of federal money on a project will require a NEPA document.  The office of environmental services is the only one who can update this. PM should contact the ENV Program Manager. </a:t>
            </a:r>
          </a:p>
          <a:p>
            <a:endParaRPr lang="en-US" dirty="0"/>
          </a:p>
          <a:p>
            <a:r>
              <a:rPr lang="en-US" dirty="0"/>
              <a:t>(click 15) ENV Consultant – Who is performing the environmental work? It will list the name of a consulting firm or in-house, if OES will do the work. Only OES can update this information.</a:t>
            </a:r>
          </a:p>
          <a:p>
            <a:endParaRPr lang="en-US" dirty="0"/>
          </a:p>
          <a:p>
            <a:r>
              <a:rPr lang="en-US" dirty="0"/>
              <a:t>(click 16) Cost estimate date – These dates inform management when the cost estimate for a phase of money was last updated and approved. Unless the funding phase is authorized, the date can never be more than 1 year old. The office of engineering services approves the cost estimates and will update the dates. </a:t>
            </a:r>
          </a:p>
          <a:p>
            <a:endParaRPr lang="en-US" dirty="0"/>
          </a:p>
          <a:p>
            <a:r>
              <a:rPr lang="en-US" dirty="0"/>
              <a:t>(click 17) Acquired by- This is referring to who is responsible to acquire ROW parcels. This can only be updated by OFM.</a:t>
            </a:r>
          </a:p>
        </p:txBody>
      </p:sp>
      <p:sp>
        <p:nvSpPr>
          <p:cNvPr id="4" name="Slide Number Placeholder 3">
            <a:extLst>
              <a:ext uri="{FF2B5EF4-FFF2-40B4-BE49-F238E27FC236}">
                <a16:creationId xmlns:a16="http://schemas.microsoft.com/office/drawing/2014/main" id="{353D1991-22F9-50CF-9492-6BC706C34499}"/>
              </a:ext>
            </a:extLst>
          </p:cNvPr>
          <p:cNvSpPr>
            <a:spLocks noGrp="1"/>
          </p:cNvSpPr>
          <p:nvPr>
            <p:ph type="sldNum" sz="quarter" idx="5"/>
          </p:nvPr>
        </p:nvSpPr>
        <p:spPr/>
        <p:txBody>
          <a:bodyPr/>
          <a:lstStyle/>
          <a:p>
            <a:fld id="{687AD941-73F5-40AE-95EC-367B73CFC3A0}" type="slidenum">
              <a:rPr lang="en-US" smtClean="0"/>
              <a:t>8</a:t>
            </a:fld>
            <a:endParaRPr lang="en-US"/>
          </a:p>
        </p:txBody>
      </p:sp>
    </p:spTree>
    <p:extLst>
      <p:ext uri="{BB962C8B-B14F-4D97-AF65-F5344CB8AC3E}">
        <p14:creationId xmlns:p14="http://schemas.microsoft.com/office/powerpoint/2010/main" val="7051990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writing PM notes, think about the reader which is GDOT management.</a:t>
            </a:r>
          </a:p>
          <a:p>
            <a:endParaRPr lang="en-US" dirty="0"/>
          </a:p>
          <a:p>
            <a:r>
              <a:rPr lang="en-US" dirty="0"/>
              <a:t>(click 1) The PM notes and the ROW/Let PM notes should not do the following:</a:t>
            </a:r>
          </a:p>
          <a:p>
            <a:endParaRPr lang="en-US" dirty="0"/>
          </a:p>
          <a:p>
            <a:r>
              <a:rPr lang="en-US" dirty="0"/>
              <a:t>(click 2) use acronyms unfamiliar to GDOT. In other words, not invent your own acronyms.</a:t>
            </a:r>
          </a:p>
          <a:p>
            <a:endParaRPr lang="en-US" dirty="0"/>
          </a:p>
          <a:p>
            <a:r>
              <a:rPr lang="en-US" dirty="0"/>
              <a:t>(click 3) include redundant information. If P6 shows the task activity as complete, do not put it in the PM notes.</a:t>
            </a:r>
          </a:p>
          <a:p>
            <a:endParaRPr lang="en-US" dirty="0"/>
          </a:p>
        </p:txBody>
      </p:sp>
      <p:sp>
        <p:nvSpPr>
          <p:cNvPr id="4" name="Slide Number Placeholder 3"/>
          <p:cNvSpPr>
            <a:spLocks noGrp="1"/>
          </p:cNvSpPr>
          <p:nvPr>
            <p:ph type="sldNum" sz="quarter" idx="5"/>
          </p:nvPr>
        </p:nvSpPr>
        <p:spPr/>
        <p:txBody>
          <a:bodyPr/>
          <a:lstStyle/>
          <a:p>
            <a:fld id="{687AD941-73F5-40AE-95EC-367B73CFC3A0}" type="slidenum">
              <a:rPr lang="en-US" smtClean="0"/>
              <a:t>9</a:t>
            </a:fld>
            <a:endParaRPr lang="en-US"/>
          </a:p>
        </p:txBody>
      </p:sp>
    </p:spTree>
    <p:extLst>
      <p:ext uri="{BB962C8B-B14F-4D97-AF65-F5344CB8AC3E}">
        <p14:creationId xmlns:p14="http://schemas.microsoft.com/office/powerpoint/2010/main" val="42585238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Title 1"/>
          <p:cNvSpPr>
            <a:spLocks noGrp="1"/>
          </p:cNvSpPr>
          <p:nvPr>
            <p:ph type="ctrTitle" hasCustomPrompt="1"/>
          </p:nvPr>
        </p:nvSpPr>
        <p:spPr>
          <a:xfrm>
            <a:off x="1524000" y="2870200"/>
            <a:ext cx="9144000" cy="677863"/>
          </a:xfrm>
          <a:prstGeom prst="rect">
            <a:avLst/>
          </a:prstGeom>
        </p:spPr>
        <p:txBody>
          <a:bodyPr anchor="b"/>
          <a:lstStyle>
            <a:lvl1pPr algn="ctr">
              <a:defRPr sz="3400" baseline="0">
                <a:solidFill>
                  <a:srgbClr val="045594"/>
                </a:solidFill>
              </a:defRPr>
            </a:lvl1pPr>
          </a:lstStyle>
          <a:p>
            <a:r>
              <a:rPr lang="en-US" dirty="0"/>
              <a:t>Cover Slide Option #1</a:t>
            </a:r>
          </a:p>
        </p:txBody>
      </p:sp>
      <p:sp>
        <p:nvSpPr>
          <p:cNvPr id="8" name="Subtitle 2"/>
          <p:cNvSpPr>
            <a:spLocks noGrp="1"/>
          </p:cNvSpPr>
          <p:nvPr>
            <p:ph type="subTitle" idx="1" hasCustomPrompt="1"/>
          </p:nvPr>
        </p:nvSpPr>
        <p:spPr>
          <a:xfrm>
            <a:off x="1524000" y="3614738"/>
            <a:ext cx="9144000" cy="423862"/>
          </a:xfrm>
          <a:prstGeom prst="rect">
            <a:avLst/>
          </a:prstGeom>
        </p:spPr>
        <p:txBody>
          <a:bodyPr/>
          <a:lstStyle>
            <a:lvl1pPr marL="0" indent="0" algn="ctr">
              <a:buNone/>
              <a:defRPr sz="1800">
                <a:solidFill>
                  <a:srgbClr val="13784B"/>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Subhead goes here</a:t>
            </a:r>
          </a:p>
        </p:txBody>
      </p:sp>
    </p:spTree>
    <p:extLst>
      <p:ext uri="{BB962C8B-B14F-4D97-AF65-F5344CB8AC3E}">
        <p14:creationId xmlns:p14="http://schemas.microsoft.com/office/powerpoint/2010/main" val="37977168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8" name="Title 1"/>
          <p:cNvSpPr>
            <a:spLocks noGrp="1"/>
          </p:cNvSpPr>
          <p:nvPr>
            <p:ph type="ctrTitle" hasCustomPrompt="1"/>
          </p:nvPr>
        </p:nvSpPr>
        <p:spPr>
          <a:xfrm>
            <a:off x="594327" y="1040393"/>
            <a:ext cx="6543073" cy="579194"/>
          </a:xfrm>
          <a:prstGeom prst="rect">
            <a:avLst/>
          </a:prstGeom>
        </p:spPr>
        <p:txBody>
          <a:bodyPr anchor="b">
            <a:normAutofit/>
          </a:bodyPr>
          <a:lstStyle>
            <a:lvl1pPr algn="l">
              <a:defRPr sz="2900" b="1" baseline="0">
                <a:solidFill>
                  <a:srgbClr val="045594"/>
                </a:solidFill>
                <a:latin typeface="ITC Avant Garde Std Md" panose="020B0602020202020204" pitchFamily="34" charset="0"/>
              </a:defRPr>
            </a:lvl1pPr>
          </a:lstStyle>
          <a:p>
            <a:r>
              <a:rPr lang="en-US" dirty="0"/>
              <a:t>Headers Can Go Across the Slide</a:t>
            </a:r>
          </a:p>
        </p:txBody>
      </p:sp>
      <p:sp>
        <p:nvSpPr>
          <p:cNvPr id="19" name="Content Placeholder 2"/>
          <p:cNvSpPr>
            <a:spLocks noGrp="1"/>
          </p:cNvSpPr>
          <p:nvPr>
            <p:ph sz="half" idx="10" hasCustomPrompt="1"/>
          </p:nvPr>
        </p:nvSpPr>
        <p:spPr>
          <a:xfrm>
            <a:off x="628193" y="1863422"/>
            <a:ext cx="6509208" cy="2467278"/>
          </a:xfrm>
          <a:prstGeom prst="rect">
            <a:avLst/>
          </a:prstGeom>
        </p:spPr>
        <p:txBody>
          <a:bodyPr/>
          <a:lstStyle>
            <a:lvl1pPr marL="342900" indent="-342900">
              <a:buFont typeface="Arial" panose="020B0604020202020204" pitchFamily="34" charset="0"/>
              <a:buChar char="•"/>
              <a:defRPr sz="1600" b="0" baseline="0">
                <a:solidFill>
                  <a:srgbClr val="6D6E71"/>
                </a:solidFill>
                <a:latin typeface="HelveticaNeueLT Com 55 Roman" panose="020B0604020202020204" pitchFamily="34" charset="0"/>
              </a:defRPr>
            </a:lvl1pPr>
            <a:lvl2pPr>
              <a:defRPr sz="2200">
                <a:solidFill>
                  <a:srgbClr val="6D6E71"/>
                </a:solidFill>
                <a:latin typeface="HelveticaNeueLT Com 55 Roman" panose="020B0604020202020204" pitchFamily="34" charset="0"/>
              </a:defRPr>
            </a:lvl2pPr>
            <a:lvl3pPr>
              <a:defRPr>
                <a:solidFill>
                  <a:srgbClr val="6D6E71"/>
                </a:solidFill>
              </a:defRPr>
            </a:lvl3pPr>
            <a:lvl4pPr>
              <a:defRPr>
                <a:solidFill>
                  <a:srgbClr val="6D6E71"/>
                </a:solidFill>
              </a:defRPr>
            </a:lvl4pPr>
            <a:lvl5pPr>
              <a:defRPr>
                <a:solidFill>
                  <a:srgbClr val="6D6E71"/>
                </a:solidFill>
              </a:defRPr>
            </a:lvl5pPr>
          </a:lstStyle>
          <a:p>
            <a:pPr lvl="0"/>
            <a:r>
              <a:rPr lang="en-US" dirty="0"/>
              <a:t>Body copy or text goes here. This is how a slide can look when images are placed to the right. Use bold or italics to emphasize a point. Always left-align body copy, text or bullets with headers.  Keep copy to a minimum. Focus on visuals to help tell your story. Align right side of images with the edge of the blue bar at the top.</a:t>
            </a:r>
          </a:p>
        </p:txBody>
      </p:sp>
    </p:spTree>
    <p:extLst>
      <p:ext uri="{BB962C8B-B14F-4D97-AF65-F5344CB8AC3E}">
        <p14:creationId xmlns:p14="http://schemas.microsoft.com/office/powerpoint/2010/main" val="15985325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838200" y="6356354"/>
            <a:ext cx="2743200" cy="365125"/>
          </a:xfrm>
          <a:prstGeom prst="rect">
            <a:avLst/>
          </a:prstGeom>
        </p:spPr>
        <p:txBody>
          <a:bodyPr/>
          <a:lstStyle/>
          <a:p>
            <a:fld id="{348EAB29-8E02-43FA-89B1-8C6BA1E3DBD1}" type="datetimeFigureOut">
              <a:rPr lang="en-US" smtClean="0"/>
              <a:t>10/30/2025</a:t>
            </a:fld>
            <a:endParaRPr lang="en-US"/>
          </a:p>
        </p:txBody>
      </p:sp>
      <p:sp>
        <p:nvSpPr>
          <p:cNvPr id="5" name="Footer Placeholder 4"/>
          <p:cNvSpPr>
            <a:spLocks noGrp="1"/>
          </p:cNvSpPr>
          <p:nvPr>
            <p:ph type="ftr" sz="quarter" idx="11"/>
          </p:nvPr>
        </p:nvSpPr>
        <p:spPr>
          <a:xfrm>
            <a:off x="4038600" y="6356354"/>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4"/>
            <a:ext cx="2743200" cy="365125"/>
          </a:xfrm>
          <a:prstGeom prst="rect">
            <a:avLst/>
          </a:prstGeom>
        </p:spPr>
        <p:txBody>
          <a:bodyPr/>
          <a:lstStyle/>
          <a:p>
            <a:fld id="{CBFAC968-99DC-4A50-9679-463617D7C685}" type="slidenum">
              <a:rPr lang="en-US" smtClean="0"/>
              <a:t>‹#›</a:t>
            </a:fld>
            <a:endParaRPr lang="en-US"/>
          </a:p>
        </p:txBody>
      </p:sp>
      <p:sp>
        <p:nvSpPr>
          <p:cNvPr id="11" name="Title 1"/>
          <p:cNvSpPr>
            <a:spLocks noGrp="1"/>
          </p:cNvSpPr>
          <p:nvPr>
            <p:ph type="ctrTitle" hasCustomPrompt="1"/>
          </p:nvPr>
        </p:nvSpPr>
        <p:spPr>
          <a:xfrm>
            <a:off x="1524000" y="2870200"/>
            <a:ext cx="9144000" cy="677863"/>
          </a:xfrm>
          <a:prstGeom prst="rect">
            <a:avLst/>
          </a:prstGeom>
        </p:spPr>
        <p:txBody>
          <a:bodyPr anchor="b"/>
          <a:lstStyle>
            <a:lvl1pPr algn="ctr">
              <a:defRPr sz="3400" baseline="0">
                <a:solidFill>
                  <a:srgbClr val="045594"/>
                </a:solidFill>
              </a:defRPr>
            </a:lvl1pPr>
          </a:lstStyle>
          <a:p>
            <a:r>
              <a:rPr lang="en-US" dirty="0"/>
              <a:t>Cover Slide Option #1</a:t>
            </a:r>
          </a:p>
        </p:txBody>
      </p:sp>
      <p:sp>
        <p:nvSpPr>
          <p:cNvPr id="12" name="Subtitle 2"/>
          <p:cNvSpPr>
            <a:spLocks noGrp="1"/>
          </p:cNvSpPr>
          <p:nvPr>
            <p:ph type="subTitle" idx="1" hasCustomPrompt="1"/>
          </p:nvPr>
        </p:nvSpPr>
        <p:spPr>
          <a:xfrm>
            <a:off x="1524000" y="3614738"/>
            <a:ext cx="9144000" cy="423862"/>
          </a:xfrm>
          <a:prstGeom prst="rect">
            <a:avLst/>
          </a:prstGeom>
        </p:spPr>
        <p:txBody>
          <a:bodyPr/>
          <a:lstStyle>
            <a:lvl1pPr marL="0" indent="0" algn="ctr">
              <a:buNone/>
              <a:defRPr sz="1800">
                <a:solidFill>
                  <a:srgbClr val="13784B"/>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Subhead goes here</a:t>
            </a:r>
          </a:p>
        </p:txBody>
      </p:sp>
    </p:spTree>
    <p:extLst>
      <p:ext uri="{BB962C8B-B14F-4D97-AF65-F5344CB8AC3E}">
        <p14:creationId xmlns:p14="http://schemas.microsoft.com/office/powerpoint/2010/main" val="37579365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Title 1"/>
          <p:cNvSpPr>
            <a:spLocks noGrp="1"/>
          </p:cNvSpPr>
          <p:nvPr>
            <p:ph type="ctrTitle" hasCustomPrompt="1"/>
          </p:nvPr>
        </p:nvSpPr>
        <p:spPr>
          <a:xfrm>
            <a:off x="304800" y="2844801"/>
            <a:ext cx="6502400" cy="962180"/>
          </a:xfrm>
          <a:prstGeom prst="rect">
            <a:avLst/>
          </a:prstGeom>
        </p:spPr>
        <p:txBody>
          <a:bodyPr anchor="b"/>
          <a:lstStyle>
            <a:lvl1pPr algn="ctr">
              <a:defRPr sz="3100" baseline="0">
                <a:solidFill>
                  <a:srgbClr val="045594"/>
                </a:solidFill>
              </a:defRPr>
            </a:lvl1pPr>
          </a:lstStyle>
          <a:p>
            <a:r>
              <a:rPr lang="en-US" b="1" dirty="0"/>
              <a:t>Cover Slide Option #2 Headers Can Be on Multiple Lines</a:t>
            </a:r>
            <a:endParaRPr lang="en-US" dirty="0"/>
          </a:p>
        </p:txBody>
      </p:sp>
      <p:sp>
        <p:nvSpPr>
          <p:cNvPr id="8" name="Subtitle 2"/>
          <p:cNvSpPr>
            <a:spLocks noGrp="1"/>
          </p:cNvSpPr>
          <p:nvPr>
            <p:ph type="subTitle" idx="1" hasCustomPrompt="1"/>
          </p:nvPr>
        </p:nvSpPr>
        <p:spPr>
          <a:xfrm>
            <a:off x="304800" y="4344557"/>
            <a:ext cx="6502400" cy="423862"/>
          </a:xfrm>
          <a:prstGeom prst="rect">
            <a:avLst/>
          </a:prstGeom>
        </p:spPr>
        <p:txBody>
          <a:bodyPr/>
          <a:lstStyle>
            <a:lvl1pPr marL="0" indent="0" algn="ctr">
              <a:buNone/>
              <a:defRPr sz="1800">
                <a:solidFill>
                  <a:srgbClr val="13784B"/>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Subhead Goes Here</a:t>
            </a:r>
          </a:p>
        </p:txBody>
      </p:sp>
    </p:spTree>
    <p:extLst>
      <p:ext uri="{BB962C8B-B14F-4D97-AF65-F5344CB8AC3E}">
        <p14:creationId xmlns:p14="http://schemas.microsoft.com/office/powerpoint/2010/main" val="1123068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838200" y="6356354"/>
            <a:ext cx="2743200" cy="365125"/>
          </a:xfrm>
          <a:prstGeom prst="rect">
            <a:avLst/>
          </a:prstGeom>
        </p:spPr>
        <p:txBody>
          <a:bodyPr/>
          <a:lstStyle>
            <a:lvl1pPr>
              <a:defRPr>
                <a:latin typeface="HelveticaNeueLT Com 55 Roman" panose="020B0604020202020204" pitchFamily="34" charset="0"/>
              </a:defRPr>
            </a:lvl1pPr>
          </a:lstStyle>
          <a:p>
            <a:fld id="{348EAB29-8E02-43FA-89B1-8C6BA1E3DBD1}" type="datetimeFigureOut">
              <a:rPr lang="en-US" smtClean="0"/>
              <a:pPr/>
              <a:t>10/30/2025</a:t>
            </a:fld>
            <a:endParaRPr lang="en-US"/>
          </a:p>
        </p:txBody>
      </p:sp>
      <p:sp>
        <p:nvSpPr>
          <p:cNvPr id="5" name="Footer Placeholder 4"/>
          <p:cNvSpPr>
            <a:spLocks noGrp="1"/>
          </p:cNvSpPr>
          <p:nvPr>
            <p:ph type="ftr" sz="quarter" idx="11"/>
          </p:nvPr>
        </p:nvSpPr>
        <p:spPr>
          <a:xfrm>
            <a:off x="4038600" y="6356354"/>
            <a:ext cx="4114800" cy="365125"/>
          </a:xfrm>
          <a:prstGeom prst="rect">
            <a:avLst/>
          </a:prstGeom>
        </p:spPr>
        <p:txBody>
          <a:bodyPr/>
          <a:lstStyle>
            <a:lvl1pPr>
              <a:defRPr>
                <a:latin typeface="HelveticaNeueLT Com 55 Roman" panose="020B0604020202020204" pitchFamily="34" charset="0"/>
              </a:defRPr>
            </a:lvl1pPr>
          </a:lstStyle>
          <a:p>
            <a:endParaRPr lang="en-US"/>
          </a:p>
        </p:txBody>
      </p:sp>
      <p:sp>
        <p:nvSpPr>
          <p:cNvPr id="6" name="Slide Number Placeholder 5"/>
          <p:cNvSpPr>
            <a:spLocks noGrp="1"/>
          </p:cNvSpPr>
          <p:nvPr>
            <p:ph type="sldNum" sz="quarter" idx="12"/>
          </p:nvPr>
        </p:nvSpPr>
        <p:spPr>
          <a:xfrm>
            <a:off x="8610600" y="6356354"/>
            <a:ext cx="2743200" cy="365125"/>
          </a:xfrm>
          <a:prstGeom prst="rect">
            <a:avLst/>
          </a:prstGeom>
        </p:spPr>
        <p:txBody>
          <a:bodyPr/>
          <a:lstStyle>
            <a:lvl1pPr>
              <a:defRPr>
                <a:latin typeface="HelveticaNeueLT Com 55 Roman" panose="020B0604020202020204" pitchFamily="34" charset="0"/>
              </a:defRPr>
            </a:lvl1pPr>
          </a:lstStyle>
          <a:p>
            <a:fld id="{CBFAC968-99DC-4A50-9679-463617D7C685}" type="slidenum">
              <a:rPr lang="en-US" smtClean="0"/>
              <a:pPr/>
              <a:t>‹#›</a:t>
            </a:fld>
            <a:endParaRPr lang="en-US"/>
          </a:p>
        </p:txBody>
      </p:sp>
      <p:sp>
        <p:nvSpPr>
          <p:cNvPr id="17" name="Title 1"/>
          <p:cNvSpPr>
            <a:spLocks noGrp="1"/>
          </p:cNvSpPr>
          <p:nvPr>
            <p:ph type="ctrTitle" hasCustomPrompt="1"/>
          </p:nvPr>
        </p:nvSpPr>
        <p:spPr>
          <a:xfrm>
            <a:off x="304800" y="2844801"/>
            <a:ext cx="6502400" cy="962180"/>
          </a:xfrm>
          <a:prstGeom prst="rect">
            <a:avLst/>
          </a:prstGeom>
        </p:spPr>
        <p:txBody>
          <a:bodyPr anchor="b"/>
          <a:lstStyle>
            <a:lvl1pPr algn="ctr">
              <a:defRPr sz="3100" baseline="0">
                <a:solidFill>
                  <a:srgbClr val="045594"/>
                </a:solidFill>
              </a:defRPr>
            </a:lvl1pPr>
          </a:lstStyle>
          <a:p>
            <a:r>
              <a:rPr lang="en-US" b="1" dirty="0"/>
              <a:t>Cover Slide Option #2 Headers Can Be on Multiple Lines</a:t>
            </a:r>
            <a:endParaRPr lang="en-US" dirty="0"/>
          </a:p>
        </p:txBody>
      </p:sp>
      <p:sp>
        <p:nvSpPr>
          <p:cNvPr id="18" name="Subtitle 2"/>
          <p:cNvSpPr>
            <a:spLocks noGrp="1"/>
          </p:cNvSpPr>
          <p:nvPr>
            <p:ph type="subTitle" idx="1" hasCustomPrompt="1"/>
          </p:nvPr>
        </p:nvSpPr>
        <p:spPr>
          <a:xfrm>
            <a:off x="304800" y="4344557"/>
            <a:ext cx="6502400" cy="423862"/>
          </a:xfrm>
          <a:prstGeom prst="rect">
            <a:avLst/>
          </a:prstGeom>
        </p:spPr>
        <p:txBody>
          <a:bodyPr/>
          <a:lstStyle>
            <a:lvl1pPr marL="0" indent="0" algn="ctr">
              <a:buNone/>
              <a:defRPr sz="1800">
                <a:solidFill>
                  <a:srgbClr val="13784B"/>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Subhead Goes Here</a:t>
            </a:r>
          </a:p>
        </p:txBody>
      </p:sp>
    </p:spTree>
    <p:extLst>
      <p:ext uri="{BB962C8B-B14F-4D97-AF65-F5344CB8AC3E}">
        <p14:creationId xmlns:p14="http://schemas.microsoft.com/office/powerpoint/2010/main" val="7461813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1" name="Title 1"/>
          <p:cNvSpPr>
            <a:spLocks noGrp="1"/>
          </p:cNvSpPr>
          <p:nvPr>
            <p:ph type="ctrTitle" hasCustomPrompt="1"/>
          </p:nvPr>
        </p:nvSpPr>
        <p:spPr>
          <a:xfrm>
            <a:off x="601562" y="1120146"/>
            <a:ext cx="5710338" cy="875985"/>
          </a:xfrm>
          <a:prstGeom prst="rect">
            <a:avLst/>
          </a:prstGeom>
        </p:spPr>
        <p:txBody>
          <a:bodyPr anchor="b">
            <a:normAutofit/>
          </a:bodyPr>
          <a:lstStyle>
            <a:lvl1pPr algn="l">
              <a:defRPr sz="2600" b="1" baseline="0">
                <a:solidFill>
                  <a:srgbClr val="045594"/>
                </a:solidFill>
                <a:latin typeface="ITC Avant Garde Std Md" panose="020B0602020202020204" pitchFamily="34" charset="0"/>
              </a:defRPr>
            </a:lvl1pPr>
          </a:lstStyle>
          <a:p>
            <a:r>
              <a:rPr lang="en-US" dirty="0"/>
              <a:t>Header Goes Here &amp; Can Be Two Lines</a:t>
            </a:r>
          </a:p>
        </p:txBody>
      </p:sp>
      <p:sp>
        <p:nvSpPr>
          <p:cNvPr id="22" name="Text Placeholder 2"/>
          <p:cNvSpPr>
            <a:spLocks noGrp="1"/>
          </p:cNvSpPr>
          <p:nvPr>
            <p:ph type="body" idx="13" hasCustomPrompt="1"/>
          </p:nvPr>
        </p:nvSpPr>
        <p:spPr>
          <a:xfrm>
            <a:off x="601562" y="2177785"/>
            <a:ext cx="5710338" cy="717815"/>
          </a:xfrm>
          <a:prstGeom prst="rect">
            <a:avLst/>
          </a:prstGeom>
        </p:spPr>
        <p:txBody>
          <a:bodyPr anchor="b"/>
          <a:lstStyle>
            <a:lvl1pPr marL="0" indent="0">
              <a:buNone/>
              <a:defRPr sz="2000" b="1">
                <a:solidFill>
                  <a:srgbClr val="13784B"/>
                </a:solidFill>
                <a:latin typeface="HelveticaNeueLT Com 55 Roman"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Subhead: Blue/Green are preferable for headers but black is acceptable</a:t>
            </a:r>
          </a:p>
        </p:txBody>
      </p:sp>
      <p:sp>
        <p:nvSpPr>
          <p:cNvPr id="23" name="Content Placeholder 2"/>
          <p:cNvSpPr>
            <a:spLocks noGrp="1"/>
          </p:cNvSpPr>
          <p:nvPr>
            <p:ph sz="half" idx="1" hasCustomPrompt="1"/>
          </p:nvPr>
        </p:nvSpPr>
        <p:spPr>
          <a:xfrm>
            <a:off x="601562" y="3288530"/>
            <a:ext cx="5710338" cy="2111499"/>
          </a:xfrm>
          <a:prstGeom prst="rect">
            <a:avLst/>
          </a:prstGeom>
        </p:spPr>
        <p:txBody>
          <a:bodyPr/>
          <a:lstStyle>
            <a:lvl1pPr marL="342900" indent="-342900">
              <a:buFont typeface="Arial" panose="020B0604020202020204" pitchFamily="34" charset="0"/>
              <a:buChar char="•"/>
              <a:defRPr sz="1600" b="0" baseline="0">
                <a:solidFill>
                  <a:srgbClr val="6D6E71"/>
                </a:solidFill>
                <a:latin typeface="HelveticaNeueLT Com 55 Roman" panose="020B0604020202020204" pitchFamily="34" charset="0"/>
              </a:defRPr>
            </a:lvl1pPr>
            <a:lvl2pPr>
              <a:defRPr sz="2200">
                <a:solidFill>
                  <a:srgbClr val="6D6E71"/>
                </a:solidFill>
                <a:latin typeface="HelveticaNeueLT Com 55 Roman" panose="020B0604020202020204" pitchFamily="34" charset="0"/>
              </a:defRPr>
            </a:lvl2pPr>
            <a:lvl3pPr>
              <a:defRPr>
                <a:solidFill>
                  <a:srgbClr val="6D6E71"/>
                </a:solidFill>
              </a:defRPr>
            </a:lvl3pPr>
            <a:lvl4pPr>
              <a:defRPr>
                <a:solidFill>
                  <a:srgbClr val="6D6E71"/>
                </a:solidFill>
              </a:defRPr>
            </a:lvl4pPr>
            <a:lvl5pPr>
              <a:defRPr>
                <a:solidFill>
                  <a:srgbClr val="6D6E71"/>
                </a:solidFill>
              </a:defRPr>
            </a:lvl5pPr>
          </a:lstStyle>
          <a:p>
            <a:pPr lvl="0"/>
            <a:r>
              <a:rPr lang="en-US" dirty="0"/>
              <a:t>This is how a slide can look when images are placed to the right.  Body copy or text goes here.  Always left-align body copy, text or bullets with headers.  Keep copy to a minimum.  Focus on visuals to help tell your story.</a:t>
            </a:r>
          </a:p>
          <a:p>
            <a:pPr lvl="0"/>
            <a:endParaRPr lang="en-US" dirty="0"/>
          </a:p>
        </p:txBody>
      </p:sp>
    </p:spTree>
    <p:extLst>
      <p:ext uri="{BB962C8B-B14F-4D97-AF65-F5344CB8AC3E}">
        <p14:creationId xmlns:p14="http://schemas.microsoft.com/office/powerpoint/2010/main" val="2679537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838200" y="6356353"/>
            <a:ext cx="10228384" cy="365125"/>
          </a:xfrm>
          <a:prstGeom prst="rect">
            <a:avLst/>
          </a:prstGeom>
        </p:spPr>
        <p:txBody>
          <a:bodyPr/>
          <a:lstStyle/>
          <a:p>
            <a:fld id="{4403AFA0-08CA-459F-8665-A355DA34C72B}" type="datetimeFigureOut">
              <a:rPr lang="en-US" smtClean="0"/>
              <a:t>10/30/2025</a:t>
            </a:fld>
            <a:endParaRPr lang="en-US"/>
          </a:p>
        </p:txBody>
      </p:sp>
      <p:sp>
        <p:nvSpPr>
          <p:cNvPr id="5" name="Footer Placeholder 4"/>
          <p:cNvSpPr>
            <a:spLocks noGrp="1"/>
          </p:cNvSpPr>
          <p:nvPr>
            <p:ph type="ftr" sz="quarter" idx="11"/>
          </p:nvPr>
        </p:nvSpPr>
        <p:spPr>
          <a:xfrm>
            <a:off x="4038600" y="6356353"/>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3"/>
            <a:ext cx="2743200" cy="365125"/>
          </a:xfrm>
          <a:prstGeom prst="rect">
            <a:avLst/>
          </a:prstGeom>
        </p:spPr>
        <p:txBody>
          <a:bodyPr/>
          <a:lstStyle/>
          <a:p>
            <a:fld id="{3613046D-D10B-4B56-85B3-A5F1153EB449}" type="slidenum">
              <a:rPr lang="en-US" smtClean="0"/>
              <a:t>‹#›</a:t>
            </a:fld>
            <a:endParaRPr lang="en-US"/>
          </a:p>
        </p:txBody>
      </p:sp>
      <p:sp>
        <p:nvSpPr>
          <p:cNvPr id="14" name="Title 1"/>
          <p:cNvSpPr>
            <a:spLocks noGrp="1"/>
          </p:cNvSpPr>
          <p:nvPr>
            <p:ph type="ctrTitle" hasCustomPrompt="1"/>
          </p:nvPr>
        </p:nvSpPr>
        <p:spPr>
          <a:xfrm>
            <a:off x="601562" y="1120146"/>
            <a:ext cx="5710338" cy="875985"/>
          </a:xfrm>
          <a:prstGeom prst="rect">
            <a:avLst/>
          </a:prstGeom>
        </p:spPr>
        <p:txBody>
          <a:bodyPr anchor="b">
            <a:normAutofit/>
          </a:bodyPr>
          <a:lstStyle>
            <a:lvl1pPr algn="l">
              <a:defRPr sz="2600" b="1" baseline="0">
                <a:solidFill>
                  <a:srgbClr val="045594"/>
                </a:solidFill>
                <a:latin typeface="ITC Avant Garde Std Md" panose="020B0602020202020204" pitchFamily="34" charset="0"/>
              </a:defRPr>
            </a:lvl1pPr>
          </a:lstStyle>
          <a:p>
            <a:r>
              <a:rPr lang="en-US" dirty="0"/>
              <a:t>Header Goes Here &amp; Can Be Two Lines</a:t>
            </a:r>
          </a:p>
        </p:txBody>
      </p:sp>
      <p:sp>
        <p:nvSpPr>
          <p:cNvPr id="15" name="Text Placeholder 2"/>
          <p:cNvSpPr>
            <a:spLocks noGrp="1"/>
          </p:cNvSpPr>
          <p:nvPr>
            <p:ph type="body" idx="13" hasCustomPrompt="1"/>
          </p:nvPr>
        </p:nvSpPr>
        <p:spPr>
          <a:xfrm>
            <a:off x="601562" y="2177785"/>
            <a:ext cx="5710338" cy="717815"/>
          </a:xfrm>
          <a:prstGeom prst="rect">
            <a:avLst/>
          </a:prstGeom>
        </p:spPr>
        <p:txBody>
          <a:bodyPr anchor="b"/>
          <a:lstStyle>
            <a:lvl1pPr marL="0" indent="0">
              <a:buNone/>
              <a:defRPr sz="2000" b="1">
                <a:solidFill>
                  <a:srgbClr val="13784B"/>
                </a:solidFill>
                <a:latin typeface="HelveticaNeueLT Com 55 Roman"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Subhead: Blue/Green are preferable for headers but black is acceptable</a:t>
            </a:r>
          </a:p>
        </p:txBody>
      </p:sp>
      <p:sp>
        <p:nvSpPr>
          <p:cNvPr id="19" name="Content Placeholder 2"/>
          <p:cNvSpPr>
            <a:spLocks noGrp="1"/>
          </p:cNvSpPr>
          <p:nvPr>
            <p:ph sz="half" idx="1" hasCustomPrompt="1"/>
          </p:nvPr>
        </p:nvSpPr>
        <p:spPr>
          <a:xfrm>
            <a:off x="601562" y="3288530"/>
            <a:ext cx="5710338" cy="2111499"/>
          </a:xfrm>
          <a:prstGeom prst="rect">
            <a:avLst/>
          </a:prstGeom>
        </p:spPr>
        <p:txBody>
          <a:bodyPr/>
          <a:lstStyle>
            <a:lvl1pPr marL="342900" indent="-342900">
              <a:buFont typeface="Arial" panose="020B0604020202020204" pitchFamily="34" charset="0"/>
              <a:buChar char="•"/>
              <a:defRPr sz="1600" b="0" baseline="0">
                <a:solidFill>
                  <a:srgbClr val="6D6E71"/>
                </a:solidFill>
                <a:latin typeface="HelveticaNeueLT Com 55 Roman" panose="020B0604020202020204" pitchFamily="34" charset="0"/>
              </a:defRPr>
            </a:lvl1pPr>
            <a:lvl2pPr>
              <a:defRPr sz="2200">
                <a:solidFill>
                  <a:srgbClr val="6D6E71"/>
                </a:solidFill>
                <a:latin typeface="HelveticaNeueLT Com 55 Roman" panose="020B0604020202020204" pitchFamily="34" charset="0"/>
              </a:defRPr>
            </a:lvl2pPr>
            <a:lvl3pPr>
              <a:defRPr>
                <a:solidFill>
                  <a:srgbClr val="6D6E71"/>
                </a:solidFill>
              </a:defRPr>
            </a:lvl3pPr>
            <a:lvl4pPr>
              <a:defRPr>
                <a:solidFill>
                  <a:srgbClr val="6D6E71"/>
                </a:solidFill>
              </a:defRPr>
            </a:lvl4pPr>
            <a:lvl5pPr>
              <a:defRPr>
                <a:solidFill>
                  <a:srgbClr val="6D6E71"/>
                </a:solidFill>
              </a:defRPr>
            </a:lvl5pPr>
          </a:lstStyle>
          <a:p>
            <a:pPr lvl="0"/>
            <a:r>
              <a:rPr lang="en-US" dirty="0"/>
              <a:t>This is how a slide can look when images are placed to the right.  Body copy or text goes here.  Always left-align body copy, text or bullets with headers.  Keep copy to a minimum.  Focus on visuals to help tell your story.</a:t>
            </a:r>
          </a:p>
          <a:p>
            <a:pPr lvl="0"/>
            <a:endParaRPr lang="en-US" dirty="0"/>
          </a:p>
        </p:txBody>
      </p:sp>
    </p:spTree>
    <p:extLst>
      <p:ext uri="{BB962C8B-B14F-4D97-AF65-F5344CB8AC3E}">
        <p14:creationId xmlns:p14="http://schemas.microsoft.com/office/powerpoint/2010/main" val="38204246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0" name="Title 1"/>
          <p:cNvSpPr>
            <a:spLocks noGrp="1"/>
          </p:cNvSpPr>
          <p:nvPr>
            <p:ph type="ctrTitle" hasCustomPrompt="1"/>
          </p:nvPr>
        </p:nvSpPr>
        <p:spPr>
          <a:xfrm>
            <a:off x="638865" y="1042442"/>
            <a:ext cx="10204572" cy="1042904"/>
          </a:xfrm>
          <a:prstGeom prst="rect">
            <a:avLst/>
          </a:prstGeom>
        </p:spPr>
        <p:txBody>
          <a:bodyPr anchor="b">
            <a:normAutofit/>
          </a:bodyPr>
          <a:lstStyle>
            <a:lvl1pPr algn="l">
              <a:defRPr sz="3200" b="1">
                <a:solidFill>
                  <a:srgbClr val="045594"/>
                </a:solidFill>
              </a:defRPr>
            </a:lvl1pPr>
          </a:lstStyle>
          <a:p>
            <a:r>
              <a:rPr lang="en-US" dirty="0"/>
              <a:t>Header Goes Here and Can Expand Across Slide</a:t>
            </a:r>
          </a:p>
        </p:txBody>
      </p:sp>
      <p:sp>
        <p:nvSpPr>
          <p:cNvPr id="14" name="Text Placeholder 2"/>
          <p:cNvSpPr>
            <a:spLocks noGrp="1"/>
          </p:cNvSpPr>
          <p:nvPr>
            <p:ph type="body" idx="10" hasCustomPrompt="1"/>
          </p:nvPr>
        </p:nvSpPr>
        <p:spPr>
          <a:xfrm>
            <a:off x="638865" y="2166364"/>
            <a:ext cx="10204572" cy="483696"/>
          </a:xfrm>
          <a:prstGeom prst="rect">
            <a:avLst/>
          </a:prstGeom>
        </p:spPr>
        <p:txBody>
          <a:bodyPr anchor="b"/>
          <a:lstStyle>
            <a:lvl1pPr marL="0" indent="0">
              <a:buNone/>
              <a:defRPr sz="2200" b="1" baseline="0">
                <a:solidFill>
                  <a:srgbClr val="13784B"/>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Optional Subhead Goes Here</a:t>
            </a:r>
          </a:p>
        </p:txBody>
      </p:sp>
      <p:sp>
        <p:nvSpPr>
          <p:cNvPr id="17" name="Content Placeholder 2"/>
          <p:cNvSpPr>
            <a:spLocks noGrp="1"/>
          </p:cNvSpPr>
          <p:nvPr>
            <p:ph sz="half" idx="1" hasCustomPrompt="1"/>
          </p:nvPr>
        </p:nvSpPr>
        <p:spPr>
          <a:xfrm>
            <a:off x="651565" y="2731079"/>
            <a:ext cx="10204572" cy="1586922"/>
          </a:xfrm>
          <a:prstGeom prst="rect">
            <a:avLst/>
          </a:prstGeom>
        </p:spPr>
        <p:txBody>
          <a:bodyPr/>
          <a:lstStyle>
            <a:lvl1pPr marL="342900" indent="-342900">
              <a:buFont typeface="Arial" panose="020B0604020202020204" pitchFamily="34" charset="0"/>
              <a:buChar char="•"/>
              <a:defRPr sz="2000" b="0" baseline="0">
                <a:solidFill>
                  <a:srgbClr val="6D6E71"/>
                </a:solidFill>
                <a:latin typeface="HelveticaNeueLT Com 55 Roman" panose="020B0604020202020204" pitchFamily="34" charset="0"/>
              </a:defRPr>
            </a:lvl1pPr>
            <a:lvl2pPr>
              <a:defRPr sz="2200">
                <a:solidFill>
                  <a:srgbClr val="6D6E71"/>
                </a:solidFill>
                <a:latin typeface="HelveticaNeueLT Com 55 Roman" panose="020B0604020202020204" pitchFamily="34" charset="0"/>
              </a:defRPr>
            </a:lvl2pPr>
            <a:lvl3pPr>
              <a:defRPr>
                <a:solidFill>
                  <a:srgbClr val="6D6E71"/>
                </a:solidFill>
              </a:defRPr>
            </a:lvl3pPr>
            <a:lvl4pPr>
              <a:defRPr>
                <a:solidFill>
                  <a:srgbClr val="6D6E71"/>
                </a:solidFill>
              </a:defRPr>
            </a:lvl4pPr>
            <a:lvl5pPr>
              <a:defRPr>
                <a:solidFill>
                  <a:srgbClr val="6D6E71"/>
                </a:solidFill>
              </a:defRPr>
            </a:lvl5pPr>
          </a:lstStyle>
          <a:p>
            <a:pPr lvl="0"/>
            <a:r>
              <a:rPr lang="en-US" dirty="0"/>
              <a:t>Body copy or text goes here. Always left-align body copy, text or bullets with headers.  Keep copy to a minimum; give elements room to breathe.  Focus on visuals to help tell your story.</a:t>
            </a:r>
          </a:p>
        </p:txBody>
      </p:sp>
    </p:spTree>
    <p:extLst>
      <p:ext uri="{BB962C8B-B14F-4D97-AF65-F5344CB8AC3E}">
        <p14:creationId xmlns:p14="http://schemas.microsoft.com/office/powerpoint/2010/main" val="244203522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3" name="Title 1"/>
          <p:cNvSpPr>
            <a:spLocks noGrp="1"/>
          </p:cNvSpPr>
          <p:nvPr>
            <p:ph type="ctrTitle" hasCustomPrompt="1"/>
          </p:nvPr>
        </p:nvSpPr>
        <p:spPr>
          <a:xfrm>
            <a:off x="638865" y="1042442"/>
            <a:ext cx="10204572" cy="1042904"/>
          </a:xfrm>
          <a:prstGeom prst="rect">
            <a:avLst/>
          </a:prstGeom>
        </p:spPr>
        <p:txBody>
          <a:bodyPr anchor="b">
            <a:normAutofit/>
          </a:bodyPr>
          <a:lstStyle>
            <a:lvl1pPr algn="l">
              <a:defRPr sz="3200" b="1">
                <a:solidFill>
                  <a:srgbClr val="045594"/>
                </a:solidFill>
              </a:defRPr>
            </a:lvl1pPr>
          </a:lstStyle>
          <a:p>
            <a:r>
              <a:rPr lang="en-US" dirty="0"/>
              <a:t>Header Goes Here and Can Expand Across Slide</a:t>
            </a:r>
          </a:p>
        </p:txBody>
      </p:sp>
      <p:sp>
        <p:nvSpPr>
          <p:cNvPr id="24" name="Text Placeholder 2"/>
          <p:cNvSpPr>
            <a:spLocks noGrp="1"/>
          </p:cNvSpPr>
          <p:nvPr>
            <p:ph type="body" idx="10" hasCustomPrompt="1"/>
          </p:nvPr>
        </p:nvSpPr>
        <p:spPr>
          <a:xfrm>
            <a:off x="638865" y="2166364"/>
            <a:ext cx="10204572" cy="483696"/>
          </a:xfrm>
          <a:prstGeom prst="rect">
            <a:avLst/>
          </a:prstGeom>
        </p:spPr>
        <p:txBody>
          <a:bodyPr anchor="b"/>
          <a:lstStyle>
            <a:lvl1pPr marL="0" indent="0">
              <a:buNone/>
              <a:defRPr sz="2200" b="1" baseline="0">
                <a:solidFill>
                  <a:srgbClr val="13784B"/>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Optional Subhead Goes Here</a:t>
            </a:r>
          </a:p>
        </p:txBody>
      </p:sp>
      <p:sp>
        <p:nvSpPr>
          <p:cNvPr id="25" name="Content Placeholder 2"/>
          <p:cNvSpPr>
            <a:spLocks noGrp="1"/>
          </p:cNvSpPr>
          <p:nvPr>
            <p:ph sz="half" idx="1" hasCustomPrompt="1"/>
          </p:nvPr>
        </p:nvSpPr>
        <p:spPr>
          <a:xfrm>
            <a:off x="651565" y="2731079"/>
            <a:ext cx="10204572" cy="1586922"/>
          </a:xfrm>
          <a:prstGeom prst="rect">
            <a:avLst/>
          </a:prstGeom>
        </p:spPr>
        <p:txBody>
          <a:bodyPr/>
          <a:lstStyle>
            <a:lvl1pPr marL="342900" indent="-342900">
              <a:buFont typeface="Arial" panose="020B0604020202020204" pitchFamily="34" charset="0"/>
              <a:buChar char="•"/>
              <a:defRPr sz="2000" b="0" baseline="0">
                <a:solidFill>
                  <a:srgbClr val="6D6E71"/>
                </a:solidFill>
                <a:latin typeface="HelveticaNeueLT Com 55 Roman" panose="020B0604020202020204" pitchFamily="34" charset="0"/>
              </a:defRPr>
            </a:lvl1pPr>
            <a:lvl2pPr>
              <a:defRPr sz="2200">
                <a:solidFill>
                  <a:srgbClr val="6D6E71"/>
                </a:solidFill>
                <a:latin typeface="HelveticaNeueLT Com 55 Roman" panose="020B0604020202020204" pitchFamily="34" charset="0"/>
              </a:defRPr>
            </a:lvl2pPr>
            <a:lvl3pPr>
              <a:defRPr>
                <a:solidFill>
                  <a:srgbClr val="6D6E71"/>
                </a:solidFill>
              </a:defRPr>
            </a:lvl3pPr>
            <a:lvl4pPr>
              <a:defRPr>
                <a:solidFill>
                  <a:srgbClr val="6D6E71"/>
                </a:solidFill>
              </a:defRPr>
            </a:lvl4pPr>
            <a:lvl5pPr>
              <a:defRPr>
                <a:solidFill>
                  <a:srgbClr val="6D6E71"/>
                </a:solidFill>
              </a:defRPr>
            </a:lvl5pPr>
          </a:lstStyle>
          <a:p>
            <a:pPr lvl="0"/>
            <a:r>
              <a:rPr lang="en-US" dirty="0"/>
              <a:t>Body copy or text goes here. Always left-align body copy, text or bullets with headers.  Keep copy to a minimum; give elements room to breathe.  Focus on visuals to help tell your story.</a:t>
            </a:r>
          </a:p>
        </p:txBody>
      </p:sp>
    </p:spTree>
    <p:extLst>
      <p:ext uri="{BB962C8B-B14F-4D97-AF65-F5344CB8AC3E}">
        <p14:creationId xmlns:p14="http://schemas.microsoft.com/office/powerpoint/2010/main" val="1206042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0" name="Title 1"/>
          <p:cNvSpPr>
            <a:spLocks noGrp="1"/>
          </p:cNvSpPr>
          <p:nvPr>
            <p:ph type="ctrTitle" hasCustomPrompt="1"/>
          </p:nvPr>
        </p:nvSpPr>
        <p:spPr>
          <a:xfrm>
            <a:off x="594327" y="1040393"/>
            <a:ext cx="6543073" cy="579194"/>
          </a:xfrm>
          <a:prstGeom prst="rect">
            <a:avLst/>
          </a:prstGeom>
        </p:spPr>
        <p:txBody>
          <a:bodyPr anchor="b">
            <a:normAutofit/>
          </a:bodyPr>
          <a:lstStyle>
            <a:lvl1pPr algn="l">
              <a:defRPr sz="2900" b="1" baseline="0">
                <a:solidFill>
                  <a:srgbClr val="045594"/>
                </a:solidFill>
                <a:latin typeface="ITC Avant Garde Std Md" panose="020B0602020202020204" pitchFamily="34" charset="0"/>
              </a:defRPr>
            </a:lvl1pPr>
          </a:lstStyle>
          <a:p>
            <a:r>
              <a:rPr lang="en-US" dirty="0"/>
              <a:t>Headers Can Go Across the Slide</a:t>
            </a:r>
          </a:p>
        </p:txBody>
      </p:sp>
      <p:sp>
        <p:nvSpPr>
          <p:cNvPr id="13" name="Content Placeholder 2"/>
          <p:cNvSpPr>
            <a:spLocks noGrp="1"/>
          </p:cNvSpPr>
          <p:nvPr>
            <p:ph sz="half" idx="10" hasCustomPrompt="1"/>
          </p:nvPr>
        </p:nvSpPr>
        <p:spPr>
          <a:xfrm>
            <a:off x="628193" y="1863422"/>
            <a:ext cx="6509208" cy="2467278"/>
          </a:xfrm>
          <a:prstGeom prst="rect">
            <a:avLst/>
          </a:prstGeom>
        </p:spPr>
        <p:txBody>
          <a:bodyPr/>
          <a:lstStyle>
            <a:lvl1pPr marL="342900" indent="-342900">
              <a:buFont typeface="Arial" panose="020B0604020202020204" pitchFamily="34" charset="0"/>
              <a:buChar char="•"/>
              <a:defRPr sz="1600" b="0" baseline="0">
                <a:solidFill>
                  <a:srgbClr val="6D6E71"/>
                </a:solidFill>
                <a:latin typeface="HelveticaNeueLT Com 55 Roman" panose="020B0604020202020204" pitchFamily="34" charset="0"/>
              </a:defRPr>
            </a:lvl1pPr>
            <a:lvl2pPr>
              <a:defRPr sz="2200">
                <a:solidFill>
                  <a:srgbClr val="6D6E71"/>
                </a:solidFill>
                <a:latin typeface="HelveticaNeueLT Com 55 Roman" panose="020B0604020202020204" pitchFamily="34" charset="0"/>
              </a:defRPr>
            </a:lvl2pPr>
            <a:lvl3pPr>
              <a:defRPr>
                <a:solidFill>
                  <a:srgbClr val="6D6E71"/>
                </a:solidFill>
              </a:defRPr>
            </a:lvl3pPr>
            <a:lvl4pPr>
              <a:defRPr>
                <a:solidFill>
                  <a:srgbClr val="6D6E71"/>
                </a:solidFill>
              </a:defRPr>
            </a:lvl4pPr>
            <a:lvl5pPr>
              <a:defRPr>
                <a:solidFill>
                  <a:srgbClr val="6D6E71"/>
                </a:solidFill>
              </a:defRPr>
            </a:lvl5pPr>
          </a:lstStyle>
          <a:p>
            <a:pPr lvl="0"/>
            <a:r>
              <a:rPr lang="en-US" dirty="0"/>
              <a:t>Body copy or text goes here. This is how a slide can look when images are placed to the right. Use bold or italics to emphasize a point. Always left-align body copy, text or bullets with headers.  Keep copy to a minimum. Focus on visuals to help tell your story. Align right side of images with the edge of the blue bar at the top.</a:t>
            </a:r>
          </a:p>
        </p:txBody>
      </p:sp>
    </p:spTree>
    <p:extLst>
      <p:ext uri="{BB962C8B-B14F-4D97-AF65-F5344CB8AC3E}">
        <p14:creationId xmlns:p14="http://schemas.microsoft.com/office/powerpoint/2010/main" val="79626768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6.xml"/><Relationship Id="rId1" Type="http://schemas.openxmlformats.org/officeDocument/2006/relationships/slideLayout" Target="../slideLayouts/slideLayout5.xml"/><Relationship Id="rId4" Type="http://schemas.openxmlformats.org/officeDocument/2006/relationships/image" Target="../media/image1.png"/></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8.xml"/><Relationship Id="rId1" Type="http://schemas.openxmlformats.org/officeDocument/2006/relationships/slideLayout" Target="../slideLayouts/slideLayout7.xml"/><Relationship Id="rId4" Type="http://schemas.openxmlformats.org/officeDocument/2006/relationships/image" Target="../media/image1.png"/></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0.xml"/><Relationship Id="rId1" Type="http://schemas.openxmlformats.org/officeDocument/2006/relationships/slideLayout" Target="../slideLayouts/slideLayout9.xml"/><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object 7"/>
          <p:cNvSpPr/>
          <p:nvPr userDrawn="1"/>
        </p:nvSpPr>
        <p:spPr>
          <a:xfrm>
            <a:off x="3962401" y="228598"/>
            <a:ext cx="7924801" cy="228600"/>
          </a:xfrm>
          <a:custGeom>
            <a:avLst/>
            <a:gdLst/>
            <a:ahLst/>
            <a:cxnLst/>
            <a:rect l="l" t="t" r="r" b="b"/>
            <a:pathLst>
              <a:path w="961389" h="228600">
                <a:moveTo>
                  <a:pt x="0" y="228600"/>
                </a:moveTo>
                <a:lnTo>
                  <a:pt x="960983" y="228600"/>
                </a:lnTo>
                <a:lnTo>
                  <a:pt x="960983" y="0"/>
                </a:lnTo>
                <a:lnTo>
                  <a:pt x="0" y="0"/>
                </a:lnTo>
                <a:lnTo>
                  <a:pt x="0" y="228600"/>
                </a:lnTo>
                <a:close/>
              </a:path>
            </a:pathLst>
          </a:custGeom>
          <a:solidFill>
            <a:srgbClr val="045594"/>
          </a:solidFill>
        </p:spPr>
        <p:txBody>
          <a:bodyPr wrap="square" lIns="0" tIns="0" rIns="0" bIns="0" rtlCol="0"/>
          <a:lstStyle/>
          <a:p>
            <a:endParaRPr sz="1800"/>
          </a:p>
        </p:txBody>
      </p:sp>
      <p:sp>
        <p:nvSpPr>
          <p:cNvPr id="8" name="object 8"/>
          <p:cNvSpPr/>
          <p:nvPr userDrawn="1"/>
        </p:nvSpPr>
        <p:spPr>
          <a:xfrm>
            <a:off x="304800" y="228598"/>
            <a:ext cx="3556000" cy="228600"/>
          </a:xfrm>
          <a:custGeom>
            <a:avLst/>
            <a:gdLst/>
            <a:ahLst/>
            <a:cxnLst/>
            <a:rect l="l" t="t" r="r" b="b"/>
            <a:pathLst>
              <a:path w="2898140" h="228600">
                <a:moveTo>
                  <a:pt x="0" y="228600"/>
                </a:moveTo>
                <a:lnTo>
                  <a:pt x="2897784" y="228600"/>
                </a:lnTo>
                <a:lnTo>
                  <a:pt x="2897784" y="0"/>
                </a:lnTo>
                <a:lnTo>
                  <a:pt x="0" y="0"/>
                </a:lnTo>
                <a:lnTo>
                  <a:pt x="0" y="228600"/>
                </a:lnTo>
                <a:close/>
              </a:path>
            </a:pathLst>
          </a:custGeom>
          <a:solidFill>
            <a:srgbClr val="13784B"/>
          </a:solidFill>
        </p:spPr>
        <p:txBody>
          <a:bodyPr wrap="square" lIns="0" tIns="0" rIns="0" bIns="0" rtlCol="0"/>
          <a:lstStyle/>
          <a:p>
            <a:endParaRPr sz="1800"/>
          </a:p>
        </p:txBody>
      </p:sp>
    </p:spTree>
    <p:extLst>
      <p:ext uri="{BB962C8B-B14F-4D97-AF65-F5344CB8AC3E}">
        <p14:creationId xmlns:p14="http://schemas.microsoft.com/office/powerpoint/2010/main" val="2503211839"/>
      </p:ext>
    </p:extLst>
  </p:cSld>
  <p:clrMap bg1="lt1" tx1="dk1" bg2="lt2" tx2="dk2" accent1="accent1" accent2="accent2" accent3="accent3" accent4="accent4" accent5="accent5" accent6="accent6" hlink="hlink" folHlink="folHlink"/>
  <p:sldLayoutIdLst>
    <p:sldLayoutId id="2147483661" r:id="rId1"/>
    <p:sldLayoutId id="2147483662" r:id="rId2"/>
  </p:sldLayoutIdLst>
  <p:txStyles>
    <p:titleStyle>
      <a:lvl1pPr algn="ctr" defTabSz="914400" rtl="0" eaLnBrk="1" latinLnBrk="0" hangingPunct="1">
        <a:lnSpc>
          <a:spcPct val="90000"/>
        </a:lnSpc>
        <a:spcBef>
          <a:spcPct val="0"/>
        </a:spcBef>
        <a:buNone/>
        <a:defRPr sz="3400" b="1" kern="1200">
          <a:solidFill>
            <a:srgbClr val="085694"/>
          </a:solidFill>
          <a:latin typeface="ITC Avant Garde Std Md" panose="020B0602020202020204" pitchFamily="34" charset="0"/>
          <a:ea typeface="+mj-ea"/>
          <a:cs typeface="+mj-cs"/>
        </a:defRPr>
      </a:lvl1pPr>
    </p:titleStyle>
    <p:bodyStyle>
      <a:lvl1pPr marL="0" indent="0" algn="ctr" defTabSz="914400" rtl="0" eaLnBrk="1" latinLnBrk="0" hangingPunct="1">
        <a:lnSpc>
          <a:spcPct val="90000"/>
        </a:lnSpc>
        <a:spcBef>
          <a:spcPts val="1000"/>
        </a:spcBef>
        <a:buFont typeface="Arial" panose="020B0604020202020204" pitchFamily="34" charset="0"/>
        <a:buNone/>
        <a:defRPr sz="1800" b="1" kern="1200">
          <a:solidFill>
            <a:srgbClr val="1C6F47"/>
          </a:solidFill>
          <a:latin typeface="HelveticaNeueLT Com 55 Roman" panose="020B0604020202020204" pitchFamily="34"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object 7"/>
          <p:cNvSpPr/>
          <p:nvPr userDrawn="1"/>
        </p:nvSpPr>
        <p:spPr>
          <a:xfrm>
            <a:off x="3962401" y="228598"/>
            <a:ext cx="7924801" cy="228600"/>
          </a:xfrm>
          <a:custGeom>
            <a:avLst/>
            <a:gdLst/>
            <a:ahLst/>
            <a:cxnLst/>
            <a:rect l="l" t="t" r="r" b="b"/>
            <a:pathLst>
              <a:path w="961389" h="228600">
                <a:moveTo>
                  <a:pt x="0" y="228600"/>
                </a:moveTo>
                <a:lnTo>
                  <a:pt x="960983" y="228600"/>
                </a:lnTo>
                <a:lnTo>
                  <a:pt x="960983" y="0"/>
                </a:lnTo>
                <a:lnTo>
                  <a:pt x="0" y="0"/>
                </a:lnTo>
                <a:lnTo>
                  <a:pt x="0" y="228600"/>
                </a:lnTo>
                <a:close/>
              </a:path>
            </a:pathLst>
          </a:custGeom>
          <a:solidFill>
            <a:srgbClr val="045594"/>
          </a:solidFill>
        </p:spPr>
        <p:txBody>
          <a:bodyPr wrap="square" lIns="0" tIns="0" rIns="0" bIns="0" rtlCol="0"/>
          <a:lstStyle/>
          <a:p>
            <a:endParaRPr sz="1800"/>
          </a:p>
        </p:txBody>
      </p:sp>
      <p:sp>
        <p:nvSpPr>
          <p:cNvPr id="8" name="object 8"/>
          <p:cNvSpPr/>
          <p:nvPr userDrawn="1"/>
        </p:nvSpPr>
        <p:spPr>
          <a:xfrm>
            <a:off x="304800" y="228598"/>
            <a:ext cx="3556000" cy="228600"/>
          </a:xfrm>
          <a:custGeom>
            <a:avLst/>
            <a:gdLst/>
            <a:ahLst/>
            <a:cxnLst/>
            <a:rect l="l" t="t" r="r" b="b"/>
            <a:pathLst>
              <a:path w="2898140" h="228600">
                <a:moveTo>
                  <a:pt x="0" y="228600"/>
                </a:moveTo>
                <a:lnTo>
                  <a:pt x="2897784" y="228600"/>
                </a:lnTo>
                <a:lnTo>
                  <a:pt x="2897784" y="0"/>
                </a:lnTo>
                <a:lnTo>
                  <a:pt x="0" y="0"/>
                </a:lnTo>
                <a:lnTo>
                  <a:pt x="0" y="228600"/>
                </a:lnTo>
                <a:close/>
              </a:path>
            </a:pathLst>
          </a:custGeom>
          <a:solidFill>
            <a:srgbClr val="13784B"/>
          </a:solidFill>
        </p:spPr>
        <p:txBody>
          <a:bodyPr wrap="square" lIns="0" tIns="0" rIns="0" bIns="0" rtlCol="0"/>
          <a:lstStyle/>
          <a:p>
            <a:endParaRPr sz="1800"/>
          </a:p>
        </p:txBody>
      </p:sp>
    </p:spTree>
    <p:extLst>
      <p:ext uri="{BB962C8B-B14F-4D97-AF65-F5344CB8AC3E}">
        <p14:creationId xmlns:p14="http://schemas.microsoft.com/office/powerpoint/2010/main" val="81657395"/>
      </p:ext>
    </p:extLst>
  </p:cSld>
  <p:clrMap bg1="lt1" tx1="dk1" bg2="lt2" tx2="dk2" accent1="accent1" accent2="accent2" accent3="accent3" accent4="accent4" accent5="accent5" accent6="accent6" hlink="hlink" folHlink="folHlink"/>
  <p:sldLayoutIdLst>
    <p:sldLayoutId id="2147483682" r:id="rId1"/>
    <p:sldLayoutId id="2147483683" r:id="rId2"/>
  </p:sldLayoutIdLst>
  <p:txStyles>
    <p:titleStyle>
      <a:lvl1pPr algn="ctr" defTabSz="914400" rtl="0" eaLnBrk="1" latinLnBrk="0" hangingPunct="1">
        <a:lnSpc>
          <a:spcPct val="90000"/>
        </a:lnSpc>
        <a:spcBef>
          <a:spcPct val="0"/>
        </a:spcBef>
        <a:buNone/>
        <a:defRPr sz="3400" b="1" kern="1200">
          <a:solidFill>
            <a:srgbClr val="085694"/>
          </a:solidFill>
          <a:latin typeface="ITC Avant Garde Std Md" panose="020B0602020202020204" pitchFamily="34" charset="0"/>
          <a:ea typeface="+mj-ea"/>
          <a:cs typeface="+mj-cs"/>
        </a:defRPr>
      </a:lvl1pPr>
    </p:titleStyle>
    <p:bodyStyle>
      <a:lvl1pPr marL="0" indent="0" algn="ctr" defTabSz="914400" rtl="0" eaLnBrk="1" latinLnBrk="0" hangingPunct="1">
        <a:lnSpc>
          <a:spcPct val="90000"/>
        </a:lnSpc>
        <a:spcBef>
          <a:spcPts val="1000"/>
        </a:spcBef>
        <a:buFont typeface="Arial" panose="020B0604020202020204" pitchFamily="34" charset="0"/>
        <a:buNone/>
        <a:defRPr sz="1800" b="1" kern="1200">
          <a:solidFill>
            <a:srgbClr val="1C6F47"/>
          </a:solidFill>
          <a:latin typeface="HelveticaNeueLT Com 55 Roman" panose="020B0604020202020204" pitchFamily="34"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object 7"/>
          <p:cNvSpPr/>
          <p:nvPr userDrawn="1"/>
        </p:nvSpPr>
        <p:spPr>
          <a:xfrm>
            <a:off x="4155739" y="228600"/>
            <a:ext cx="7731463" cy="234888"/>
          </a:xfrm>
          <a:custGeom>
            <a:avLst/>
            <a:gdLst/>
            <a:ahLst/>
            <a:cxnLst/>
            <a:rect l="l" t="t" r="r" b="b"/>
            <a:pathLst>
              <a:path w="961389" h="228600">
                <a:moveTo>
                  <a:pt x="0" y="228600"/>
                </a:moveTo>
                <a:lnTo>
                  <a:pt x="960983" y="228600"/>
                </a:lnTo>
                <a:lnTo>
                  <a:pt x="960983" y="0"/>
                </a:lnTo>
                <a:lnTo>
                  <a:pt x="0" y="0"/>
                </a:lnTo>
                <a:lnTo>
                  <a:pt x="0" y="228600"/>
                </a:lnTo>
                <a:close/>
              </a:path>
            </a:pathLst>
          </a:custGeom>
          <a:solidFill>
            <a:srgbClr val="045594"/>
          </a:solidFill>
        </p:spPr>
        <p:txBody>
          <a:bodyPr wrap="square" lIns="0" tIns="0" rIns="0" bIns="0" rtlCol="0"/>
          <a:lstStyle/>
          <a:p>
            <a:endParaRPr sz="1800"/>
          </a:p>
        </p:txBody>
      </p:sp>
      <p:sp>
        <p:nvSpPr>
          <p:cNvPr id="6" name="object 8"/>
          <p:cNvSpPr/>
          <p:nvPr userDrawn="1"/>
        </p:nvSpPr>
        <p:spPr>
          <a:xfrm>
            <a:off x="1536700" y="234888"/>
            <a:ext cx="2527300" cy="228600"/>
          </a:xfrm>
          <a:custGeom>
            <a:avLst/>
            <a:gdLst/>
            <a:ahLst/>
            <a:cxnLst/>
            <a:rect l="l" t="t" r="r" b="b"/>
            <a:pathLst>
              <a:path w="2898140" h="228600">
                <a:moveTo>
                  <a:pt x="0" y="228600"/>
                </a:moveTo>
                <a:lnTo>
                  <a:pt x="2897784" y="228600"/>
                </a:lnTo>
                <a:lnTo>
                  <a:pt x="2897784" y="0"/>
                </a:lnTo>
                <a:lnTo>
                  <a:pt x="0" y="0"/>
                </a:lnTo>
                <a:lnTo>
                  <a:pt x="0" y="228600"/>
                </a:lnTo>
                <a:close/>
              </a:path>
            </a:pathLst>
          </a:custGeom>
          <a:solidFill>
            <a:srgbClr val="13784B"/>
          </a:solidFill>
        </p:spPr>
        <p:txBody>
          <a:bodyPr wrap="square" lIns="0" tIns="0" rIns="0" bIns="0" rtlCol="0"/>
          <a:lstStyle/>
          <a:p>
            <a:endParaRPr sz="1800"/>
          </a:p>
        </p:txBody>
      </p:sp>
      <p:pic>
        <p:nvPicPr>
          <p:cNvPr id="7" name="Picture 6" descr="Logo&#10;&#10;Description automatically generated">
            <a:extLst>
              <a:ext uri="{FF2B5EF4-FFF2-40B4-BE49-F238E27FC236}">
                <a16:creationId xmlns:a16="http://schemas.microsoft.com/office/drawing/2014/main" id="{EB5AE399-6C41-4740-AF94-021724242178}"/>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58588" y="166975"/>
            <a:ext cx="1250829" cy="586882"/>
          </a:xfrm>
          <a:prstGeom prst="rect">
            <a:avLst/>
          </a:prstGeom>
        </p:spPr>
      </p:pic>
    </p:spTree>
    <p:extLst>
      <p:ext uri="{BB962C8B-B14F-4D97-AF65-F5344CB8AC3E}">
        <p14:creationId xmlns:p14="http://schemas.microsoft.com/office/powerpoint/2010/main" val="3598667623"/>
      </p:ext>
    </p:extLst>
  </p:cSld>
  <p:clrMap bg1="lt1" tx1="dk1" bg2="lt2" tx2="dk2" accent1="accent1" accent2="accent2" accent3="accent3" accent4="accent4" accent5="accent5" accent6="accent6" hlink="hlink" folHlink="folHlink"/>
  <p:sldLayoutIdLst>
    <p:sldLayoutId id="2147483676" r:id="rId1"/>
    <p:sldLayoutId id="2147483677"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object 7"/>
          <p:cNvSpPr/>
          <p:nvPr userDrawn="1"/>
        </p:nvSpPr>
        <p:spPr>
          <a:xfrm>
            <a:off x="4155739" y="228600"/>
            <a:ext cx="7731463" cy="234888"/>
          </a:xfrm>
          <a:custGeom>
            <a:avLst/>
            <a:gdLst/>
            <a:ahLst/>
            <a:cxnLst/>
            <a:rect l="l" t="t" r="r" b="b"/>
            <a:pathLst>
              <a:path w="961389" h="228600">
                <a:moveTo>
                  <a:pt x="0" y="228600"/>
                </a:moveTo>
                <a:lnTo>
                  <a:pt x="960983" y="228600"/>
                </a:lnTo>
                <a:lnTo>
                  <a:pt x="960983" y="0"/>
                </a:lnTo>
                <a:lnTo>
                  <a:pt x="0" y="0"/>
                </a:lnTo>
                <a:lnTo>
                  <a:pt x="0" y="228600"/>
                </a:lnTo>
                <a:close/>
              </a:path>
            </a:pathLst>
          </a:custGeom>
          <a:solidFill>
            <a:srgbClr val="045594"/>
          </a:solidFill>
        </p:spPr>
        <p:txBody>
          <a:bodyPr wrap="square" lIns="0" tIns="0" rIns="0" bIns="0" rtlCol="0"/>
          <a:lstStyle/>
          <a:p>
            <a:endParaRPr sz="1800"/>
          </a:p>
        </p:txBody>
      </p:sp>
      <p:sp>
        <p:nvSpPr>
          <p:cNvPr id="8" name="object 8"/>
          <p:cNvSpPr/>
          <p:nvPr userDrawn="1"/>
        </p:nvSpPr>
        <p:spPr>
          <a:xfrm>
            <a:off x="1536700" y="234888"/>
            <a:ext cx="2527300" cy="228600"/>
          </a:xfrm>
          <a:custGeom>
            <a:avLst/>
            <a:gdLst/>
            <a:ahLst/>
            <a:cxnLst/>
            <a:rect l="l" t="t" r="r" b="b"/>
            <a:pathLst>
              <a:path w="2898140" h="228600">
                <a:moveTo>
                  <a:pt x="0" y="228600"/>
                </a:moveTo>
                <a:lnTo>
                  <a:pt x="2897784" y="228600"/>
                </a:lnTo>
                <a:lnTo>
                  <a:pt x="2897784" y="0"/>
                </a:lnTo>
                <a:lnTo>
                  <a:pt x="0" y="0"/>
                </a:lnTo>
                <a:lnTo>
                  <a:pt x="0" y="228600"/>
                </a:lnTo>
                <a:close/>
              </a:path>
            </a:pathLst>
          </a:custGeom>
          <a:solidFill>
            <a:srgbClr val="13784B"/>
          </a:solidFill>
        </p:spPr>
        <p:txBody>
          <a:bodyPr wrap="square" lIns="0" tIns="0" rIns="0" bIns="0" rtlCol="0"/>
          <a:lstStyle/>
          <a:p>
            <a:endParaRPr sz="1800"/>
          </a:p>
        </p:txBody>
      </p:sp>
      <p:pic>
        <p:nvPicPr>
          <p:cNvPr id="6" name="Picture 5" descr="Logo&#10;&#10;Description automatically generated">
            <a:extLst>
              <a:ext uri="{FF2B5EF4-FFF2-40B4-BE49-F238E27FC236}">
                <a16:creationId xmlns:a16="http://schemas.microsoft.com/office/drawing/2014/main" id="{5DEB229C-7425-4511-A1AC-D5B311B6F91E}"/>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58588" y="166975"/>
            <a:ext cx="1250829" cy="586882"/>
          </a:xfrm>
          <a:prstGeom prst="rect">
            <a:avLst/>
          </a:prstGeom>
        </p:spPr>
      </p:pic>
    </p:spTree>
    <p:extLst>
      <p:ext uri="{BB962C8B-B14F-4D97-AF65-F5344CB8AC3E}">
        <p14:creationId xmlns:p14="http://schemas.microsoft.com/office/powerpoint/2010/main" val="2908708014"/>
      </p:ext>
    </p:extLst>
  </p:cSld>
  <p:clrMap bg1="lt1" tx1="dk1" bg2="lt2" tx2="dk2" accent1="accent1" accent2="accent2" accent3="accent3" accent4="accent4" accent5="accent5" accent6="accent6" hlink="hlink" folHlink="folHlink"/>
  <p:sldLayoutIdLst>
    <p:sldLayoutId id="2147483673" r:id="rId1"/>
    <p:sldLayoutId id="2147483674" r:id="rId2"/>
  </p:sldLayoutIdLst>
  <p:txStyles>
    <p:titleStyle>
      <a:lvl1pPr algn="l" defTabSz="914400" rtl="0" eaLnBrk="1" latinLnBrk="0" hangingPunct="1">
        <a:lnSpc>
          <a:spcPct val="90000"/>
        </a:lnSpc>
        <a:spcBef>
          <a:spcPct val="0"/>
        </a:spcBef>
        <a:buNone/>
        <a:defRPr sz="3400" kern="1200">
          <a:solidFill>
            <a:srgbClr val="085694"/>
          </a:solidFill>
          <a:latin typeface="ITC Avant Garde Std Md" panose="020B0602020202020204" pitchFamily="34" charset="0"/>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1C6F47"/>
          </a:solidFill>
          <a:latin typeface="HelveticaNeueLT Com 55 Roman" panose="020B0604020202020204" pitchFamily="34"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object 7"/>
          <p:cNvSpPr/>
          <p:nvPr userDrawn="1"/>
        </p:nvSpPr>
        <p:spPr>
          <a:xfrm>
            <a:off x="4155739" y="228600"/>
            <a:ext cx="7731463" cy="234888"/>
          </a:xfrm>
          <a:custGeom>
            <a:avLst/>
            <a:gdLst/>
            <a:ahLst/>
            <a:cxnLst/>
            <a:rect l="l" t="t" r="r" b="b"/>
            <a:pathLst>
              <a:path w="961389" h="228600">
                <a:moveTo>
                  <a:pt x="0" y="228600"/>
                </a:moveTo>
                <a:lnTo>
                  <a:pt x="960983" y="228600"/>
                </a:lnTo>
                <a:lnTo>
                  <a:pt x="960983" y="0"/>
                </a:lnTo>
                <a:lnTo>
                  <a:pt x="0" y="0"/>
                </a:lnTo>
                <a:lnTo>
                  <a:pt x="0" y="228600"/>
                </a:lnTo>
                <a:close/>
              </a:path>
            </a:pathLst>
          </a:custGeom>
          <a:solidFill>
            <a:srgbClr val="045594"/>
          </a:solidFill>
        </p:spPr>
        <p:txBody>
          <a:bodyPr wrap="square" lIns="0" tIns="0" rIns="0" bIns="0" rtlCol="0"/>
          <a:lstStyle/>
          <a:p>
            <a:endParaRPr sz="1800"/>
          </a:p>
        </p:txBody>
      </p:sp>
      <p:sp>
        <p:nvSpPr>
          <p:cNvPr id="6" name="object 8"/>
          <p:cNvSpPr/>
          <p:nvPr userDrawn="1"/>
        </p:nvSpPr>
        <p:spPr>
          <a:xfrm>
            <a:off x="1536700" y="234888"/>
            <a:ext cx="2527300" cy="228600"/>
          </a:xfrm>
          <a:custGeom>
            <a:avLst/>
            <a:gdLst/>
            <a:ahLst/>
            <a:cxnLst/>
            <a:rect l="l" t="t" r="r" b="b"/>
            <a:pathLst>
              <a:path w="2898140" h="228600">
                <a:moveTo>
                  <a:pt x="0" y="228600"/>
                </a:moveTo>
                <a:lnTo>
                  <a:pt x="2897784" y="228600"/>
                </a:lnTo>
                <a:lnTo>
                  <a:pt x="2897784" y="0"/>
                </a:lnTo>
                <a:lnTo>
                  <a:pt x="0" y="0"/>
                </a:lnTo>
                <a:lnTo>
                  <a:pt x="0" y="228600"/>
                </a:lnTo>
                <a:close/>
              </a:path>
            </a:pathLst>
          </a:custGeom>
          <a:solidFill>
            <a:srgbClr val="13784B"/>
          </a:solidFill>
        </p:spPr>
        <p:txBody>
          <a:bodyPr wrap="square" lIns="0" tIns="0" rIns="0" bIns="0" rtlCol="0"/>
          <a:lstStyle/>
          <a:p>
            <a:endParaRPr sz="1800"/>
          </a:p>
        </p:txBody>
      </p:sp>
      <p:pic>
        <p:nvPicPr>
          <p:cNvPr id="7" name="Picture 6" descr="Logo&#10;&#10;Description automatically generated">
            <a:extLst>
              <a:ext uri="{FF2B5EF4-FFF2-40B4-BE49-F238E27FC236}">
                <a16:creationId xmlns:a16="http://schemas.microsoft.com/office/drawing/2014/main" id="{3D55189D-78ED-4DB7-B597-F2EECDE02741}"/>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58588" y="166975"/>
            <a:ext cx="1250829" cy="586882"/>
          </a:xfrm>
          <a:prstGeom prst="rect">
            <a:avLst/>
          </a:prstGeom>
        </p:spPr>
      </p:pic>
    </p:spTree>
    <p:extLst>
      <p:ext uri="{BB962C8B-B14F-4D97-AF65-F5344CB8AC3E}">
        <p14:creationId xmlns:p14="http://schemas.microsoft.com/office/powerpoint/2010/main" val="1292179370"/>
      </p:ext>
    </p:extLst>
  </p:cSld>
  <p:clrMap bg1="lt1" tx1="dk1" bg2="lt2" tx2="dk2" accent1="accent1" accent2="accent2" accent3="accent3" accent4="accent4" accent5="accent5" accent6="accent6" hlink="hlink" folHlink="folHlink"/>
  <p:sldLayoutIdLst>
    <p:sldLayoutId id="2147483679" r:id="rId1"/>
    <p:sldLayoutId id="214748368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10.jpg"/><Relationship Id="rId4" Type="http://schemas.openxmlformats.org/officeDocument/2006/relationships/image" Target="../media/image9.jpeg"/></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22.svg"/><Relationship Id="rId5" Type="http://schemas.openxmlformats.org/officeDocument/2006/relationships/image" Target="../media/image21.png"/><Relationship Id="rId4" Type="http://schemas.openxmlformats.org/officeDocument/2006/relationships/image" Target="../media/image20.sv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26.svg"/><Relationship Id="rId5" Type="http://schemas.openxmlformats.org/officeDocument/2006/relationships/image" Target="../media/image25.png"/><Relationship Id="rId4" Type="http://schemas.openxmlformats.org/officeDocument/2006/relationships/image" Target="../media/image24.svg"/></Relationships>
</file>

<file path=ppt/slides/_rels/slide2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26.svg"/><Relationship Id="rId5" Type="http://schemas.openxmlformats.org/officeDocument/2006/relationships/image" Target="../media/image25.png"/><Relationship Id="rId4" Type="http://schemas.openxmlformats.org/officeDocument/2006/relationships/image" Target="../media/image28.svg"/></Relationships>
</file>

<file path=ppt/slides/_rels/slide2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image" Target="../media/image33.svg"/><Relationship Id="rId5" Type="http://schemas.openxmlformats.org/officeDocument/2006/relationships/image" Target="../media/image32.png"/><Relationship Id="rId4" Type="http://schemas.openxmlformats.org/officeDocument/2006/relationships/image" Target="../media/image31.sv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3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4.sv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ctrTitle"/>
          </p:nvPr>
        </p:nvSpPr>
        <p:spPr>
          <a:xfrm>
            <a:off x="1965892" y="5566278"/>
            <a:ext cx="8385855" cy="677863"/>
          </a:xfrm>
        </p:spPr>
        <p:txBody>
          <a:bodyPr/>
          <a:lstStyle/>
          <a:p>
            <a:r>
              <a:rPr lang="en-US" sz="7200" dirty="0"/>
              <a:t>Preconstruction Status Report</a:t>
            </a:r>
          </a:p>
        </p:txBody>
      </p:sp>
      <p:pic>
        <p:nvPicPr>
          <p:cNvPr id="3" name="Picture 2" descr="Logo&#10;&#10;Description automatically generated">
            <a:extLst>
              <a:ext uri="{FF2B5EF4-FFF2-40B4-BE49-F238E27FC236}">
                <a16:creationId xmlns:a16="http://schemas.microsoft.com/office/drawing/2014/main" id="{98780603-F56C-4DA9-8726-1296CFAB9EE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56823" y="1502942"/>
            <a:ext cx="3403994" cy="1134665"/>
          </a:xfrm>
          <a:prstGeom prst="rect">
            <a:avLst/>
          </a:prstGeom>
        </p:spPr>
      </p:pic>
      <p:sp>
        <p:nvSpPr>
          <p:cNvPr id="2" name="Title 8">
            <a:extLst>
              <a:ext uri="{FF2B5EF4-FFF2-40B4-BE49-F238E27FC236}">
                <a16:creationId xmlns:a16="http://schemas.microsoft.com/office/drawing/2014/main" id="{CB25AA9E-FF89-DB13-484F-57500594D17D}"/>
              </a:ext>
            </a:extLst>
          </p:cNvPr>
          <p:cNvSpPr txBox="1">
            <a:spLocks/>
          </p:cNvSpPr>
          <p:nvPr/>
        </p:nvSpPr>
        <p:spPr>
          <a:xfrm>
            <a:off x="10608815" y="6046267"/>
            <a:ext cx="1356804" cy="677863"/>
          </a:xfrm>
          <a:prstGeom prst="rect">
            <a:avLst/>
          </a:prstGeom>
        </p:spPr>
        <p:txBody>
          <a:bodyPr anchor="b"/>
          <a:lstStyle>
            <a:lvl1pPr algn="ctr" defTabSz="914400" rtl="0" eaLnBrk="1" latinLnBrk="0" hangingPunct="1">
              <a:lnSpc>
                <a:spcPct val="90000"/>
              </a:lnSpc>
              <a:spcBef>
                <a:spcPct val="0"/>
              </a:spcBef>
              <a:buNone/>
              <a:defRPr sz="3400" b="1" kern="1200" baseline="0">
                <a:solidFill>
                  <a:srgbClr val="045594"/>
                </a:solidFill>
                <a:latin typeface="ITC Avant Garde Std Md" panose="020B0602020202020204" pitchFamily="34" charset="0"/>
                <a:ea typeface="+mj-ea"/>
                <a:cs typeface="+mj-cs"/>
              </a:defRPr>
            </a:lvl1pPr>
          </a:lstStyle>
          <a:p>
            <a:r>
              <a:rPr lang="en-US" sz="1800" dirty="0"/>
              <a:t>09.18.2025</a:t>
            </a:r>
          </a:p>
        </p:txBody>
      </p:sp>
      <p:sp>
        <p:nvSpPr>
          <p:cNvPr id="4" name="Title 8">
            <a:extLst>
              <a:ext uri="{FF2B5EF4-FFF2-40B4-BE49-F238E27FC236}">
                <a16:creationId xmlns:a16="http://schemas.microsoft.com/office/drawing/2014/main" id="{43065BAC-590F-DD5C-13F3-EE73FEEA1C69}"/>
              </a:ext>
            </a:extLst>
          </p:cNvPr>
          <p:cNvSpPr txBox="1">
            <a:spLocks/>
          </p:cNvSpPr>
          <p:nvPr/>
        </p:nvSpPr>
        <p:spPr>
          <a:xfrm>
            <a:off x="1889463" y="3090068"/>
            <a:ext cx="9144000" cy="677863"/>
          </a:xfrm>
          <a:prstGeom prst="rect">
            <a:avLst/>
          </a:prstGeom>
        </p:spPr>
        <p:txBody>
          <a:bodyPr anchor="b"/>
          <a:lstStyle>
            <a:lvl1pPr algn="ctr" defTabSz="914400" rtl="0" eaLnBrk="1" latinLnBrk="0" hangingPunct="1">
              <a:lnSpc>
                <a:spcPct val="90000"/>
              </a:lnSpc>
              <a:spcBef>
                <a:spcPct val="0"/>
              </a:spcBef>
              <a:buNone/>
              <a:defRPr sz="3400" b="1" kern="1200" baseline="0">
                <a:solidFill>
                  <a:srgbClr val="045594"/>
                </a:solidFill>
                <a:latin typeface="ITC Avant Garde Std Md" panose="020B0602020202020204" pitchFamily="34" charset="0"/>
                <a:ea typeface="+mj-ea"/>
                <a:cs typeface="+mj-cs"/>
              </a:defRPr>
            </a:lvl1pPr>
          </a:lstStyle>
          <a:p>
            <a:r>
              <a:rPr lang="en-US" sz="4800" dirty="0"/>
              <a:t>Office of Program Delivery</a:t>
            </a:r>
          </a:p>
        </p:txBody>
      </p:sp>
    </p:spTree>
    <p:extLst>
      <p:ext uri="{BB962C8B-B14F-4D97-AF65-F5344CB8AC3E}">
        <p14:creationId xmlns:p14="http://schemas.microsoft.com/office/powerpoint/2010/main" val="160666186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320D4175-F2DE-4349-87DF-9C35C2B34F82}"/>
              </a:ext>
            </a:extLst>
          </p:cNvPr>
          <p:cNvSpPr txBox="1">
            <a:spLocks/>
          </p:cNvSpPr>
          <p:nvPr/>
        </p:nvSpPr>
        <p:spPr>
          <a:xfrm>
            <a:off x="919810" y="1069601"/>
            <a:ext cx="10352379" cy="1507067"/>
          </a:xfrm>
          <a:prstGeom prst="rect">
            <a:avLst/>
          </a:prstGeom>
          <a:effectLst/>
        </p:spPr>
        <p:txBody>
          <a:bodyPr vert="horz" lIns="91440" tIns="45720" rIns="91440" bIns="45720" rtlCol="0" anchor="ctr">
            <a:noAutofit/>
          </a:bodyPr>
          <a:lst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sz="4800" b="1" dirty="0">
                <a:solidFill>
                  <a:srgbClr val="045594"/>
                </a:solidFill>
              </a:rPr>
              <a:t>Which </a:t>
            </a:r>
            <a:r>
              <a:rPr lang="en-US" sz="4800" b="1" dirty="0" err="1">
                <a:solidFill>
                  <a:srgbClr val="045594"/>
                </a:solidFill>
              </a:rPr>
              <a:t>AREas</a:t>
            </a:r>
            <a:r>
              <a:rPr lang="en-US" sz="4800" b="1" dirty="0">
                <a:solidFill>
                  <a:srgbClr val="045594"/>
                </a:solidFill>
              </a:rPr>
              <a:t> on the PSR are </a:t>
            </a:r>
            <a:r>
              <a:rPr lang="en-US" sz="4800" b="1" dirty="0">
                <a:solidFill>
                  <a:srgbClr val="C00000"/>
                </a:solidFill>
              </a:rPr>
              <a:t>cross referenced </a:t>
            </a:r>
            <a:r>
              <a:rPr lang="en-US" sz="4800" b="1" dirty="0">
                <a:solidFill>
                  <a:srgbClr val="045594"/>
                </a:solidFill>
              </a:rPr>
              <a:t>to determine if the project is </a:t>
            </a:r>
            <a:r>
              <a:rPr lang="en-US" sz="4800" b="1" dirty="0">
                <a:solidFill>
                  <a:srgbClr val="C00000"/>
                </a:solidFill>
              </a:rPr>
              <a:t>on schedule</a:t>
            </a:r>
            <a:r>
              <a:rPr lang="en-US" sz="4800" b="1" dirty="0">
                <a:solidFill>
                  <a:srgbClr val="045594"/>
                </a:solidFill>
              </a:rPr>
              <a:t>?</a:t>
            </a:r>
          </a:p>
        </p:txBody>
      </p:sp>
      <p:sp>
        <p:nvSpPr>
          <p:cNvPr id="5" name="Title 1">
            <a:extLst>
              <a:ext uri="{FF2B5EF4-FFF2-40B4-BE49-F238E27FC236}">
                <a16:creationId xmlns:a16="http://schemas.microsoft.com/office/drawing/2014/main" id="{B8D923E1-E180-FBFA-2A48-995F4F66236C}"/>
              </a:ext>
            </a:extLst>
          </p:cNvPr>
          <p:cNvSpPr>
            <a:spLocks noGrp="1"/>
          </p:cNvSpPr>
          <p:nvPr>
            <p:ph type="title"/>
          </p:nvPr>
        </p:nvSpPr>
        <p:spPr>
          <a:xfrm>
            <a:off x="1828800" y="3576783"/>
            <a:ext cx="8534400" cy="2211616"/>
          </a:xfrm>
        </p:spPr>
        <p:txBody>
          <a:bodyPr>
            <a:normAutofit/>
          </a:bodyPr>
          <a:lstStyle/>
          <a:p>
            <a:pPr algn="ctr"/>
            <a:r>
              <a:rPr lang="en-US" sz="3200" b="0" dirty="0">
                <a:solidFill>
                  <a:srgbClr val="000000"/>
                </a:solidFill>
                <a:latin typeface="+mj-lt"/>
              </a:rPr>
              <a:t>Individually take 2 minutes to look at a PSR and identify the areas </a:t>
            </a:r>
            <a:br>
              <a:rPr lang="en-US" sz="3200" b="0" dirty="0">
                <a:solidFill>
                  <a:srgbClr val="000000"/>
                </a:solidFill>
                <a:latin typeface="+mj-lt"/>
              </a:rPr>
            </a:br>
            <a:br>
              <a:rPr lang="en-US" sz="3200" b="0" dirty="0">
                <a:solidFill>
                  <a:srgbClr val="000000"/>
                </a:solidFill>
                <a:latin typeface="+mj-lt"/>
              </a:rPr>
            </a:br>
            <a:r>
              <a:rPr lang="en-US" sz="3200" b="0" dirty="0">
                <a:solidFill>
                  <a:srgbClr val="000000"/>
                </a:solidFill>
                <a:latin typeface="+mj-lt"/>
              </a:rPr>
              <a:t>(use PSR Example 0013724)</a:t>
            </a:r>
          </a:p>
        </p:txBody>
      </p:sp>
    </p:spTree>
    <p:extLst>
      <p:ext uri="{BB962C8B-B14F-4D97-AF65-F5344CB8AC3E}">
        <p14:creationId xmlns:p14="http://schemas.microsoft.com/office/powerpoint/2010/main" val="10032844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4C510B-DE40-A6C1-29FB-92EB93E7D893}"/>
            </a:ext>
          </a:extLst>
        </p:cNvPr>
        <p:cNvGrpSpPr/>
        <p:nvPr/>
      </p:nvGrpSpPr>
      <p:grpSpPr>
        <a:xfrm>
          <a:off x="0" y="0"/>
          <a:ext cx="0" cy="0"/>
          <a:chOff x="0" y="0"/>
          <a:chExt cx="0" cy="0"/>
        </a:xfrm>
      </p:grpSpPr>
      <p:pic>
        <p:nvPicPr>
          <p:cNvPr id="8" name="Content Placeholder 7">
            <a:extLst>
              <a:ext uri="{FF2B5EF4-FFF2-40B4-BE49-F238E27FC236}">
                <a16:creationId xmlns:a16="http://schemas.microsoft.com/office/drawing/2014/main" id="{EBF10602-4ACF-1863-EAE6-52ECC0B9C744}"/>
              </a:ext>
            </a:extLst>
          </p:cNvPr>
          <p:cNvPicPr>
            <a:picLocks noGrp="1" noChangeAspect="1"/>
          </p:cNvPicPr>
          <p:nvPr>
            <p:ph idx="1"/>
          </p:nvPr>
        </p:nvPicPr>
        <p:blipFill>
          <a:blip r:embed="rId3">
            <a:extLst>
              <a:ext uri="{28A0092B-C50C-407E-A947-70E740481C1C}">
                <a14:useLocalDpi xmlns:a14="http://schemas.microsoft.com/office/drawing/2010/main" val="0"/>
              </a:ext>
            </a:extLst>
          </a:blip>
          <a:srcRect/>
          <a:stretch/>
        </p:blipFill>
        <p:spPr>
          <a:xfrm>
            <a:off x="1913242" y="544830"/>
            <a:ext cx="8365516" cy="6263886"/>
          </a:xfrm>
          <a:prstGeom prst="rect">
            <a:avLst/>
          </a:prstGeom>
          <a:ln w="76200">
            <a:solidFill>
              <a:srgbClr val="0F5D3A"/>
            </a:solidFill>
          </a:ln>
        </p:spPr>
      </p:pic>
      <p:sp>
        <p:nvSpPr>
          <p:cNvPr id="2" name="Rectangle 1">
            <a:extLst>
              <a:ext uri="{FF2B5EF4-FFF2-40B4-BE49-F238E27FC236}">
                <a16:creationId xmlns:a16="http://schemas.microsoft.com/office/drawing/2014/main" id="{240CBDD1-0F31-31C2-BC16-4BB3C5731B46}"/>
              </a:ext>
            </a:extLst>
          </p:cNvPr>
          <p:cNvSpPr/>
          <p:nvPr/>
        </p:nvSpPr>
        <p:spPr>
          <a:xfrm>
            <a:off x="6496812" y="1054608"/>
            <a:ext cx="1226820" cy="99060"/>
          </a:xfrm>
          <a:prstGeom prst="rect">
            <a:avLst/>
          </a:prstGeom>
          <a:solidFill>
            <a:schemeClr val="accent4">
              <a:lumMod val="60000"/>
              <a:lumOff val="40000"/>
              <a:alpha val="10000"/>
            </a:schemeClr>
          </a:solid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5719F2AD-D015-46C0-C77F-F98115BC158B}"/>
              </a:ext>
            </a:extLst>
          </p:cNvPr>
          <p:cNvSpPr/>
          <p:nvPr/>
        </p:nvSpPr>
        <p:spPr>
          <a:xfrm>
            <a:off x="8106436" y="986028"/>
            <a:ext cx="1089660" cy="89916"/>
          </a:xfrm>
          <a:prstGeom prst="rect">
            <a:avLst/>
          </a:prstGeom>
          <a:solidFill>
            <a:schemeClr val="accent4">
              <a:lumMod val="60000"/>
              <a:lumOff val="40000"/>
              <a:alpha val="10000"/>
            </a:schemeClr>
          </a:solid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92FDE17A-9095-7157-00EB-943303C5ACE0}"/>
              </a:ext>
            </a:extLst>
          </p:cNvPr>
          <p:cNvSpPr/>
          <p:nvPr/>
        </p:nvSpPr>
        <p:spPr>
          <a:xfrm>
            <a:off x="6164580" y="3183890"/>
            <a:ext cx="1226820" cy="99060"/>
          </a:xfrm>
          <a:prstGeom prst="rect">
            <a:avLst/>
          </a:prstGeom>
          <a:solidFill>
            <a:srgbClr val="00B0F0">
              <a:alpha val="10000"/>
            </a:srgbClr>
          </a:solid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1CA9ED23-C59A-8DFC-74AA-B262C1EB9C4E}"/>
              </a:ext>
            </a:extLst>
          </p:cNvPr>
          <p:cNvSpPr/>
          <p:nvPr/>
        </p:nvSpPr>
        <p:spPr>
          <a:xfrm>
            <a:off x="5071872" y="1816608"/>
            <a:ext cx="955548" cy="1775460"/>
          </a:xfrm>
          <a:prstGeom prst="rect">
            <a:avLst/>
          </a:prstGeom>
          <a:solidFill>
            <a:srgbClr val="00B0F0">
              <a:alpha val="10000"/>
            </a:srgbClr>
          </a:solid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02796B50-572E-FA5A-FD52-2FC3FD433B02}"/>
              </a:ext>
            </a:extLst>
          </p:cNvPr>
          <p:cNvSpPr/>
          <p:nvPr/>
        </p:nvSpPr>
        <p:spPr>
          <a:xfrm>
            <a:off x="2044700" y="3644900"/>
            <a:ext cx="3982720" cy="1490980"/>
          </a:xfrm>
          <a:prstGeom prst="rect">
            <a:avLst/>
          </a:prstGeom>
          <a:solidFill>
            <a:srgbClr val="00B0F0">
              <a:alpha val="10000"/>
            </a:srgbClr>
          </a:solid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9FEBFBFE-CD42-0C53-08EF-C80042B9A7D5}"/>
              </a:ext>
            </a:extLst>
          </p:cNvPr>
          <p:cNvSpPr/>
          <p:nvPr/>
        </p:nvSpPr>
        <p:spPr>
          <a:xfrm>
            <a:off x="2114550" y="4478020"/>
            <a:ext cx="2049780" cy="119380"/>
          </a:xfrm>
          <a:prstGeom prst="rect">
            <a:avLst/>
          </a:prstGeom>
          <a:solidFill>
            <a:schemeClr val="accent3">
              <a:alpha val="10000"/>
            </a:schemeClr>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A51E3418-3939-1C04-99E2-C37400F7636C}"/>
              </a:ext>
            </a:extLst>
          </p:cNvPr>
          <p:cNvSpPr/>
          <p:nvPr/>
        </p:nvSpPr>
        <p:spPr>
          <a:xfrm>
            <a:off x="7969276" y="883158"/>
            <a:ext cx="1226820" cy="291846"/>
          </a:xfrm>
          <a:prstGeom prst="rect">
            <a:avLst/>
          </a:prstGeom>
          <a:solidFill>
            <a:schemeClr val="accent3">
              <a:alpha val="10000"/>
            </a:schemeClr>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F592A273-B4D8-96A8-51AC-AF69994BB27D}"/>
              </a:ext>
            </a:extLst>
          </p:cNvPr>
          <p:cNvSpPr/>
          <p:nvPr/>
        </p:nvSpPr>
        <p:spPr>
          <a:xfrm>
            <a:off x="6164580" y="3282950"/>
            <a:ext cx="3360420" cy="245110"/>
          </a:xfrm>
          <a:prstGeom prst="rect">
            <a:avLst/>
          </a:prstGeom>
          <a:solidFill>
            <a:srgbClr val="00B0F0">
              <a:alpha val="10000"/>
            </a:srgbClr>
          </a:solid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53333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par>
                          <p:cTn id="21" fill="hold">
                            <p:stCondLst>
                              <p:cond delay="2000"/>
                            </p:stCondLst>
                            <p:childTnLst>
                              <p:par>
                                <p:cTn id="22" presetID="26" presetClass="entr" presetSubtype="0"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ipe(down)">
                                      <p:cBhvr>
                                        <p:cTn id="24" dur="580">
                                          <p:stCondLst>
                                            <p:cond delay="0"/>
                                          </p:stCondLst>
                                        </p:cTn>
                                        <p:tgtEl>
                                          <p:spTgt spid="4"/>
                                        </p:tgtEl>
                                      </p:cBhvr>
                                    </p:animEffect>
                                    <p:anim calcmode="lin" valueType="num">
                                      <p:cBhvr>
                                        <p:cTn id="25"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26"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27"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28"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29"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30" dur="26">
                                          <p:stCondLst>
                                            <p:cond delay="650"/>
                                          </p:stCondLst>
                                        </p:cTn>
                                        <p:tgtEl>
                                          <p:spTgt spid="4"/>
                                        </p:tgtEl>
                                      </p:cBhvr>
                                      <p:to x="100000" y="60000"/>
                                    </p:animScale>
                                    <p:animScale>
                                      <p:cBhvr>
                                        <p:cTn id="31" dur="166" decel="50000">
                                          <p:stCondLst>
                                            <p:cond delay="676"/>
                                          </p:stCondLst>
                                        </p:cTn>
                                        <p:tgtEl>
                                          <p:spTgt spid="4"/>
                                        </p:tgtEl>
                                      </p:cBhvr>
                                      <p:to x="100000" y="100000"/>
                                    </p:animScale>
                                    <p:animScale>
                                      <p:cBhvr>
                                        <p:cTn id="32" dur="26">
                                          <p:stCondLst>
                                            <p:cond delay="1312"/>
                                          </p:stCondLst>
                                        </p:cTn>
                                        <p:tgtEl>
                                          <p:spTgt spid="4"/>
                                        </p:tgtEl>
                                      </p:cBhvr>
                                      <p:to x="100000" y="80000"/>
                                    </p:animScale>
                                    <p:animScale>
                                      <p:cBhvr>
                                        <p:cTn id="33" dur="166" decel="50000">
                                          <p:stCondLst>
                                            <p:cond delay="1338"/>
                                          </p:stCondLst>
                                        </p:cTn>
                                        <p:tgtEl>
                                          <p:spTgt spid="4"/>
                                        </p:tgtEl>
                                      </p:cBhvr>
                                      <p:to x="100000" y="100000"/>
                                    </p:animScale>
                                    <p:animScale>
                                      <p:cBhvr>
                                        <p:cTn id="34" dur="26">
                                          <p:stCondLst>
                                            <p:cond delay="1642"/>
                                          </p:stCondLst>
                                        </p:cTn>
                                        <p:tgtEl>
                                          <p:spTgt spid="4"/>
                                        </p:tgtEl>
                                      </p:cBhvr>
                                      <p:to x="100000" y="90000"/>
                                    </p:animScale>
                                    <p:animScale>
                                      <p:cBhvr>
                                        <p:cTn id="35" dur="166" decel="50000">
                                          <p:stCondLst>
                                            <p:cond delay="1668"/>
                                          </p:stCondLst>
                                        </p:cTn>
                                        <p:tgtEl>
                                          <p:spTgt spid="4"/>
                                        </p:tgtEl>
                                      </p:cBhvr>
                                      <p:to x="100000" y="100000"/>
                                    </p:animScale>
                                    <p:animScale>
                                      <p:cBhvr>
                                        <p:cTn id="36" dur="26">
                                          <p:stCondLst>
                                            <p:cond delay="1808"/>
                                          </p:stCondLst>
                                        </p:cTn>
                                        <p:tgtEl>
                                          <p:spTgt spid="4"/>
                                        </p:tgtEl>
                                      </p:cBhvr>
                                      <p:to x="100000" y="95000"/>
                                    </p:animScale>
                                    <p:animScale>
                                      <p:cBhvr>
                                        <p:cTn id="37" dur="166" decel="50000">
                                          <p:stCondLst>
                                            <p:cond delay="1834"/>
                                          </p:stCondLst>
                                        </p:cTn>
                                        <p:tgtEl>
                                          <p:spTgt spid="4"/>
                                        </p:tgtEl>
                                      </p:cBhvr>
                                      <p:to x="100000" y="100000"/>
                                    </p:animScale>
                                  </p:childTnLst>
                                </p:cTn>
                              </p:par>
                            </p:childTnLst>
                          </p:cTn>
                        </p:par>
                      </p:childTnLst>
                    </p:cTn>
                  </p:par>
                  <p:par>
                    <p:cTn id="38" fill="hold">
                      <p:stCondLst>
                        <p:cond delay="indefinite"/>
                      </p:stCondLst>
                      <p:childTnLst>
                        <p:par>
                          <p:cTn id="39" fill="hold">
                            <p:stCondLst>
                              <p:cond delay="0"/>
                            </p:stCondLst>
                            <p:childTnLst>
                              <p:par>
                                <p:cTn id="40" presetID="26" presetClass="entr" presetSubtype="0" fill="hold" grpId="0" nodeType="click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wipe(down)">
                                      <p:cBhvr>
                                        <p:cTn id="42" dur="580">
                                          <p:stCondLst>
                                            <p:cond delay="0"/>
                                          </p:stCondLst>
                                        </p:cTn>
                                        <p:tgtEl>
                                          <p:spTgt spid="5"/>
                                        </p:tgtEl>
                                      </p:cBhvr>
                                    </p:animEffect>
                                    <p:anim calcmode="lin" valueType="num">
                                      <p:cBhvr>
                                        <p:cTn id="43"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44"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45"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46"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47"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48" dur="26">
                                          <p:stCondLst>
                                            <p:cond delay="650"/>
                                          </p:stCondLst>
                                        </p:cTn>
                                        <p:tgtEl>
                                          <p:spTgt spid="5"/>
                                        </p:tgtEl>
                                      </p:cBhvr>
                                      <p:to x="100000" y="60000"/>
                                    </p:animScale>
                                    <p:animScale>
                                      <p:cBhvr>
                                        <p:cTn id="49" dur="166" decel="50000">
                                          <p:stCondLst>
                                            <p:cond delay="676"/>
                                          </p:stCondLst>
                                        </p:cTn>
                                        <p:tgtEl>
                                          <p:spTgt spid="5"/>
                                        </p:tgtEl>
                                      </p:cBhvr>
                                      <p:to x="100000" y="100000"/>
                                    </p:animScale>
                                    <p:animScale>
                                      <p:cBhvr>
                                        <p:cTn id="50" dur="26">
                                          <p:stCondLst>
                                            <p:cond delay="1312"/>
                                          </p:stCondLst>
                                        </p:cTn>
                                        <p:tgtEl>
                                          <p:spTgt spid="5"/>
                                        </p:tgtEl>
                                      </p:cBhvr>
                                      <p:to x="100000" y="80000"/>
                                    </p:animScale>
                                    <p:animScale>
                                      <p:cBhvr>
                                        <p:cTn id="51" dur="166" decel="50000">
                                          <p:stCondLst>
                                            <p:cond delay="1338"/>
                                          </p:stCondLst>
                                        </p:cTn>
                                        <p:tgtEl>
                                          <p:spTgt spid="5"/>
                                        </p:tgtEl>
                                      </p:cBhvr>
                                      <p:to x="100000" y="100000"/>
                                    </p:animScale>
                                    <p:animScale>
                                      <p:cBhvr>
                                        <p:cTn id="52" dur="26">
                                          <p:stCondLst>
                                            <p:cond delay="1642"/>
                                          </p:stCondLst>
                                        </p:cTn>
                                        <p:tgtEl>
                                          <p:spTgt spid="5"/>
                                        </p:tgtEl>
                                      </p:cBhvr>
                                      <p:to x="100000" y="90000"/>
                                    </p:animScale>
                                    <p:animScale>
                                      <p:cBhvr>
                                        <p:cTn id="53" dur="166" decel="50000">
                                          <p:stCondLst>
                                            <p:cond delay="1668"/>
                                          </p:stCondLst>
                                        </p:cTn>
                                        <p:tgtEl>
                                          <p:spTgt spid="5"/>
                                        </p:tgtEl>
                                      </p:cBhvr>
                                      <p:to x="100000" y="100000"/>
                                    </p:animScale>
                                    <p:animScale>
                                      <p:cBhvr>
                                        <p:cTn id="54" dur="26">
                                          <p:stCondLst>
                                            <p:cond delay="1808"/>
                                          </p:stCondLst>
                                        </p:cTn>
                                        <p:tgtEl>
                                          <p:spTgt spid="5"/>
                                        </p:tgtEl>
                                      </p:cBhvr>
                                      <p:to x="100000" y="95000"/>
                                    </p:animScale>
                                    <p:animScale>
                                      <p:cBhvr>
                                        <p:cTn id="55" dur="166" decel="50000">
                                          <p:stCondLst>
                                            <p:cond delay="1834"/>
                                          </p:stCondLst>
                                        </p:cTn>
                                        <p:tgtEl>
                                          <p:spTgt spid="5"/>
                                        </p:tgtEl>
                                      </p:cBhvr>
                                      <p:to x="100000" y="100000"/>
                                    </p:animScale>
                                  </p:childTnLst>
                                </p:cTn>
                              </p:par>
                            </p:childTnLst>
                          </p:cTn>
                        </p:par>
                        <p:par>
                          <p:cTn id="56" fill="hold">
                            <p:stCondLst>
                              <p:cond delay="2000"/>
                            </p:stCondLst>
                            <p:childTnLst>
                              <p:par>
                                <p:cTn id="57" presetID="26" presetClass="entr" presetSubtype="0" fill="hold" grpId="0" nodeType="afterEffect">
                                  <p:stCondLst>
                                    <p:cond delay="0"/>
                                  </p:stCondLst>
                                  <p:childTnLst>
                                    <p:set>
                                      <p:cBhvr>
                                        <p:cTn id="58" dur="1" fill="hold">
                                          <p:stCondLst>
                                            <p:cond delay="0"/>
                                          </p:stCondLst>
                                        </p:cTn>
                                        <p:tgtEl>
                                          <p:spTgt spid="13"/>
                                        </p:tgtEl>
                                        <p:attrNameLst>
                                          <p:attrName>style.visibility</p:attrName>
                                        </p:attrNameLst>
                                      </p:cBhvr>
                                      <p:to>
                                        <p:strVal val="visible"/>
                                      </p:to>
                                    </p:set>
                                    <p:animEffect transition="in" filter="wipe(down)">
                                      <p:cBhvr>
                                        <p:cTn id="59" dur="580">
                                          <p:stCondLst>
                                            <p:cond delay="0"/>
                                          </p:stCondLst>
                                        </p:cTn>
                                        <p:tgtEl>
                                          <p:spTgt spid="13"/>
                                        </p:tgtEl>
                                      </p:cBhvr>
                                    </p:animEffect>
                                    <p:anim calcmode="lin" valueType="num">
                                      <p:cBhvr>
                                        <p:cTn id="60"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61"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62"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63"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64"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65" dur="26">
                                          <p:stCondLst>
                                            <p:cond delay="650"/>
                                          </p:stCondLst>
                                        </p:cTn>
                                        <p:tgtEl>
                                          <p:spTgt spid="13"/>
                                        </p:tgtEl>
                                      </p:cBhvr>
                                      <p:to x="100000" y="60000"/>
                                    </p:animScale>
                                    <p:animScale>
                                      <p:cBhvr>
                                        <p:cTn id="66" dur="166" decel="50000">
                                          <p:stCondLst>
                                            <p:cond delay="676"/>
                                          </p:stCondLst>
                                        </p:cTn>
                                        <p:tgtEl>
                                          <p:spTgt spid="13"/>
                                        </p:tgtEl>
                                      </p:cBhvr>
                                      <p:to x="100000" y="100000"/>
                                    </p:animScale>
                                    <p:animScale>
                                      <p:cBhvr>
                                        <p:cTn id="67" dur="26">
                                          <p:stCondLst>
                                            <p:cond delay="1312"/>
                                          </p:stCondLst>
                                        </p:cTn>
                                        <p:tgtEl>
                                          <p:spTgt spid="13"/>
                                        </p:tgtEl>
                                      </p:cBhvr>
                                      <p:to x="100000" y="80000"/>
                                    </p:animScale>
                                    <p:animScale>
                                      <p:cBhvr>
                                        <p:cTn id="68" dur="166" decel="50000">
                                          <p:stCondLst>
                                            <p:cond delay="1338"/>
                                          </p:stCondLst>
                                        </p:cTn>
                                        <p:tgtEl>
                                          <p:spTgt spid="13"/>
                                        </p:tgtEl>
                                      </p:cBhvr>
                                      <p:to x="100000" y="100000"/>
                                    </p:animScale>
                                    <p:animScale>
                                      <p:cBhvr>
                                        <p:cTn id="69" dur="26">
                                          <p:stCondLst>
                                            <p:cond delay="1642"/>
                                          </p:stCondLst>
                                        </p:cTn>
                                        <p:tgtEl>
                                          <p:spTgt spid="13"/>
                                        </p:tgtEl>
                                      </p:cBhvr>
                                      <p:to x="100000" y="90000"/>
                                    </p:animScale>
                                    <p:animScale>
                                      <p:cBhvr>
                                        <p:cTn id="70" dur="166" decel="50000">
                                          <p:stCondLst>
                                            <p:cond delay="1668"/>
                                          </p:stCondLst>
                                        </p:cTn>
                                        <p:tgtEl>
                                          <p:spTgt spid="13"/>
                                        </p:tgtEl>
                                      </p:cBhvr>
                                      <p:to x="100000" y="100000"/>
                                    </p:animScale>
                                    <p:animScale>
                                      <p:cBhvr>
                                        <p:cTn id="71" dur="26">
                                          <p:stCondLst>
                                            <p:cond delay="1808"/>
                                          </p:stCondLst>
                                        </p:cTn>
                                        <p:tgtEl>
                                          <p:spTgt spid="13"/>
                                        </p:tgtEl>
                                      </p:cBhvr>
                                      <p:to x="100000" y="95000"/>
                                    </p:animScale>
                                    <p:animScale>
                                      <p:cBhvr>
                                        <p:cTn id="72" dur="166" decel="50000">
                                          <p:stCondLst>
                                            <p:cond delay="1834"/>
                                          </p:stCondLst>
                                        </p:cTn>
                                        <p:tgtEl>
                                          <p:spTgt spid="13"/>
                                        </p:tgtEl>
                                      </p:cBhvr>
                                      <p:to x="100000" y="100000"/>
                                    </p:animScale>
                                  </p:childTnLst>
                                </p:cTn>
                              </p:par>
                            </p:childTnLst>
                          </p:cTn>
                        </p:par>
                      </p:childTnLst>
                    </p:cTn>
                  </p:par>
                  <p:par>
                    <p:cTn id="73" fill="hold">
                      <p:stCondLst>
                        <p:cond delay="indefinite"/>
                      </p:stCondLst>
                      <p:childTnLst>
                        <p:par>
                          <p:cTn id="74" fill="hold">
                            <p:stCondLst>
                              <p:cond delay="0"/>
                            </p:stCondLst>
                            <p:childTnLst>
                              <p:par>
                                <p:cTn id="75" presetID="26" presetClass="entr" presetSubtype="0" fill="hold" grpId="0" nodeType="clickEffect">
                                  <p:stCondLst>
                                    <p:cond delay="0"/>
                                  </p:stCondLst>
                                  <p:childTnLst>
                                    <p:set>
                                      <p:cBhvr>
                                        <p:cTn id="76" dur="1" fill="hold">
                                          <p:stCondLst>
                                            <p:cond delay="0"/>
                                          </p:stCondLst>
                                        </p:cTn>
                                        <p:tgtEl>
                                          <p:spTgt spid="6"/>
                                        </p:tgtEl>
                                        <p:attrNameLst>
                                          <p:attrName>style.visibility</p:attrName>
                                        </p:attrNameLst>
                                      </p:cBhvr>
                                      <p:to>
                                        <p:strVal val="visible"/>
                                      </p:to>
                                    </p:set>
                                    <p:animEffect transition="in" filter="wipe(down)">
                                      <p:cBhvr>
                                        <p:cTn id="77" dur="580">
                                          <p:stCondLst>
                                            <p:cond delay="0"/>
                                          </p:stCondLst>
                                        </p:cTn>
                                        <p:tgtEl>
                                          <p:spTgt spid="6"/>
                                        </p:tgtEl>
                                      </p:cBhvr>
                                    </p:animEffect>
                                    <p:anim calcmode="lin" valueType="num">
                                      <p:cBhvr>
                                        <p:cTn id="78"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79"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80"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81"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82"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83" dur="26">
                                          <p:stCondLst>
                                            <p:cond delay="650"/>
                                          </p:stCondLst>
                                        </p:cTn>
                                        <p:tgtEl>
                                          <p:spTgt spid="6"/>
                                        </p:tgtEl>
                                      </p:cBhvr>
                                      <p:to x="100000" y="60000"/>
                                    </p:animScale>
                                    <p:animScale>
                                      <p:cBhvr>
                                        <p:cTn id="84" dur="166" decel="50000">
                                          <p:stCondLst>
                                            <p:cond delay="676"/>
                                          </p:stCondLst>
                                        </p:cTn>
                                        <p:tgtEl>
                                          <p:spTgt spid="6"/>
                                        </p:tgtEl>
                                      </p:cBhvr>
                                      <p:to x="100000" y="100000"/>
                                    </p:animScale>
                                    <p:animScale>
                                      <p:cBhvr>
                                        <p:cTn id="85" dur="26">
                                          <p:stCondLst>
                                            <p:cond delay="1312"/>
                                          </p:stCondLst>
                                        </p:cTn>
                                        <p:tgtEl>
                                          <p:spTgt spid="6"/>
                                        </p:tgtEl>
                                      </p:cBhvr>
                                      <p:to x="100000" y="80000"/>
                                    </p:animScale>
                                    <p:animScale>
                                      <p:cBhvr>
                                        <p:cTn id="86" dur="166" decel="50000">
                                          <p:stCondLst>
                                            <p:cond delay="1338"/>
                                          </p:stCondLst>
                                        </p:cTn>
                                        <p:tgtEl>
                                          <p:spTgt spid="6"/>
                                        </p:tgtEl>
                                      </p:cBhvr>
                                      <p:to x="100000" y="100000"/>
                                    </p:animScale>
                                    <p:animScale>
                                      <p:cBhvr>
                                        <p:cTn id="87" dur="26">
                                          <p:stCondLst>
                                            <p:cond delay="1642"/>
                                          </p:stCondLst>
                                        </p:cTn>
                                        <p:tgtEl>
                                          <p:spTgt spid="6"/>
                                        </p:tgtEl>
                                      </p:cBhvr>
                                      <p:to x="100000" y="90000"/>
                                    </p:animScale>
                                    <p:animScale>
                                      <p:cBhvr>
                                        <p:cTn id="88" dur="166" decel="50000">
                                          <p:stCondLst>
                                            <p:cond delay="1668"/>
                                          </p:stCondLst>
                                        </p:cTn>
                                        <p:tgtEl>
                                          <p:spTgt spid="6"/>
                                        </p:tgtEl>
                                      </p:cBhvr>
                                      <p:to x="100000" y="100000"/>
                                    </p:animScale>
                                    <p:animScale>
                                      <p:cBhvr>
                                        <p:cTn id="89" dur="26">
                                          <p:stCondLst>
                                            <p:cond delay="1808"/>
                                          </p:stCondLst>
                                        </p:cTn>
                                        <p:tgtEl>
                                          <p:spTgt spid="6"/>
                                        </p:tgtEl>
                                      </p:cBhvr>
                                      <p:to x="100000" y="95000"/>
                                    </p:animScale>
                                    <p:animScale>
                                      <p:cBhvr>
                                        <p:cTn id="90" dur="166" decel="50000">
                                          <p:stCondLst>
                                            <p:cond delay="1834"/>
                                          </p:stCondLst>
                                        </p:cTn>
                                        <p:tgtEl>
                                          <p:spTgt spid="6"/>
                                        </p:tgtEl>
                                      </p:cBhvr>
                                      <p:to x="100000" y="100000"/>
                                    </p:animScale>
                                  </p:childTnLst>
                                </p:cTn>
                              </p:par>
                            </p:childTnLst>
                          </p:cTn>
                        </p:par>
                      </p:childTnLst>
                    </p:cTn>
                  </p:par>
                  <p:par>
                    <p:cTn id="91" fill="hold">
                      <p:stCondLst>
                        <p:cond delay="indefinite"/>
                      </p:stCondLst>
                      <p:childTnLst>
                        <p:par>
                          <p:cTn id="92" fill="hold">
                            <p:stCondLst>
                              <p:cond delay="0"/>
                            </p:stCondLst>
                            <p:childTnLst>
                              <p:par>
                                <p:cTn id="93" presetID="26" presetClass="entr" presetSubtype="0" fill="hold" grpId="0" nodeType="clickEffect">
                                  <p:stCondLst>
                                    <p:cond delay="0"/>
                                  </p:stCondLst>
                                  <p:childTnLst>
                                    <p:set>
                                      <p:cBhvr>
                                        <p:cTn id="94" dur="1" fill="hold">
                                          <p:stCondLst>
                                            <p:cond delay="0"/>
                                          </p:stCondLst>
                                        </p:cTn>
                                        <p:tgtEl>
                                          <p:spTgt spid="9"/>
                                        </p:tgtEl>
                                        <p:attrNameLst>
                                          <p:attrName>style.visibility</p:attrName>
                                        </p:attrNameLst>
                                      </p:cBhvr>
                                      <p:to>
                                        <p:strVal val="visible"/>
                                      </p:to>
                                    </p:set>
                                    <p:animEffect transition="in" filter="wipe(down)">
                                      <p:cBhvr>
                                        <p:cTn id="95" dur="580">
                                          <p:stCondLst>
                                            <p:cond delay="0"/>
                                          </p:stCondLst>
                                        </p:cTn>
                                        <p:tgtEl>
                                          <p:spTgt spid="9"/>
                                        </p:tgtEl>
                                      </p:cBhvr>
                                    </p:animEffect>
                                    <p:anim calcmode="lin" valueType="num">
                                      <p:cBhvr>
                                        <p:cTn id="96"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97"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98"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99"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100"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101" dur="26">
                                          <p:stCondLst>
                                            <p:cond delay="650"/>
                                          </p:stCondLst>
                                        </p:cTn>
                                        <p:tgtEl>
                                          <p:spTgt spid="9"/>
                                        </p:tgtEl>
                                      </p:cBhvr>
                                      <p:to x="100000" y="60000"/>
                                    </p:animScale>
                                    <p:animScale>
                                      <p:cBhvr>
                                        <p:cTn id="102" dur="166" decel="50000">
                                          <p:stCondLst>
                                            <p:cond delay="676"/>
                                          </p:stCondLst>
                                        </p:cTn>
                                        <p:tgtEl>
                                          <p:spTgt spid="9"/>
                                        </p:tgtEl>
                                      </p:cBhvr>
                                      <p:to x="100000" y="100000"/>
                                    </p:animScale>
                                    <p:animScale>
                                      <p:cBhvr>
                                        <p:cTn id="103" dur="26">
                                          <p:stCondLst>
                                            <p:cond delay="1312"/>
                                          </p:stCondLst>
                                        </p:cTn>
                                        <p:tgtEl>
                                          <p:spTgt spid="9"/>
                                        </p:tgtEl>
                                      </p:cBhvr>
                                      <p:to x="100000" y="80000"/>
                                    </p:animScale>
                                    <p:animScale>
                                      <p:cBhvr>
                                        <p:cTn id="104" dur="166" decel="50000">
                                          <p:stCondLst>
                                            <p:cond delay="1338"/>
                                          </p:stCondLst>
                                        </p:cTn>
                                        <p:tgtEl>
                                          <p:spTgt spid="9"/>
                                        </p:tgtEl>
                                      </p:cBhvr>
                                      <p:to x="100000" y="100000"/>
                                    </p:animScale>
                                    <p:animScale>
                                      <p:cBhvr>
                                        <p:cTn id="105" dur="26">
                                          <p:stCondLst>
                                            <p:cond delay="1642"/>
                                          </p:stCondLst>
                                        </p:cTn>
                                        <p:tgtEl>
                                          <p:spTgt spid="9"/>
                                        </p:tgtEl>
                                      </p:cBhvr>
                                      <p:to x="100000" y="90000"/>
                                    </p:animScale>
                                    <p:animScale>
                                      <p:cBhvr>
                                        <p:cTn id="106" dur="166" decel="50000">
                                          <p:stCondLst>
                                            <p:cond delay="1668"/>
                                          </p:stCondLst>
                                        </p:cTn>
                                        <p:tgtEl>
                                          <p:spTgt spid="9"/>
                                        </p:tgtEl>
                                      </p:cBhvr>
                                      <p:to x="100000" y="100000"/>
                                    </p:animScale>
                                    <p:animScale>
                                      <p:cBhvr>
                                        <p:cTn id="107" dur="26">
                                          <p:stCondLst>
                                            <p:cond delay="1808"/>
                                          </p:stCondLst>
                                        </p:cTn>
                                        <p:tgtEl>
                                          <p:spTgt spid="9"/>
                                        </p:tgtEl>
                                      </p:cBhvr>
                                      <p:to x="100000" y="95000"/>
                                    </p:animScale>
                                    <p:animScale>
                                      <p:cBhvr>
                                        <p:cTn id="108" dur="166" decel="50000">
                                          <p:stCondLst>
                                            <p:cond delay="1834"/>
                                          </p:stCondLst>
                                        </p:cTn>
                                        <p:tgtEl>
                                          <p:spTgt spid="9"/>
                                        </p:tgtEl>
                                      </p:cBhvr>
                                      <p:to x="100000" y="100000"/>
                                    </p:animScale>
                                  </p:childTnLst>
                                </p:cTn>
                              </p:par>
                            </p:childTnLst>
                          </p:cTn>
                        </p:par>
                      </p:childTnLst>
                    </p:cTn>
                  </p:par>
                  <p:par>
                    <p:cTn id="109" fill="hold">
                      <p:stCondLst>
                        <p:cond delay="indefinite"/>
                      </p:stCondLst>
                      <p:childTnLst>
                        <p:par>
                          <p:cTn id="110" fill="hold">
                            <p:stCondLst>
                              <p:cond delay="0"/>
                            </p:stCondLst>
                            <p:childTnLst>
                              <p:par>
                                <p:cTn id="111" presetID="31" presetClass="entr" presetSubtype="0" fill="hold" grpId="0" nodeType="clickEffect">
                                  <p:stCondLst>
                                    <p:cond delay="0"/>
                                  </p:stCondLst>
                                  <p:childTnLst>
                                    <p:set>
                                      <p:cBhvr>
                                        <p:cTn id="112" dur="1" fill="hold">
                                          <p:stCondLst>
                                            <p:cond delay="0"/>
                                          </p:stCondLst>
                                        </p:cTn>
                                        <p:tgtEl>
                                          <p:spTgt spid="11"/>
                                        </p:tgtEl>
                                        <p:attrNameLst>
                                          <p:attrName>style.visibility</p:attrName>
                                        </p:attrNameLst>
                                      </p:cBhvr>
                                      <p:to>
                                        <p:strVal val="visible"/>
                                      </p:to>
                                    </p:set>
                                    <p:anim calcmode="lin" valueType="num">
                                      <p:cBhvr>
                                        <p:cTn id="113" dur="1000" fill="hold"/>
                                        <p:tgtEl>
                                          <p:spTgt spid="11"/>
                                        </p:tgtEl>
                                        <p:attrNameLst>
                                          <p:attrName>ppt_w</p:attrName>
                                        </p:attrNameLst>
                                      </p:cBhvr>
                                      <p:tavLst>
                                        <p:tav tm="0">
                                          <p:val>
                                            <p:fltVal val="0"/>
                                          </p:val>
                                        </p:tav>
                                        <p:tav tm="100000">
                                          <p:val>
                                            <p:strVal val="#ppt_w"/>
                                          </p:val>
                                        </p:tav>
                                      </p:tavLst>
                                    </p:anim>
                                    <p:anim calcmode="lin" valueType="num">
                                      <p:cBhvr>
                                        <p:cTn id="114" dur="1000" fill="hold"/>
                                        <p:tgtEl>
                                          <p:spTgt spid="11"/>
                                        </p:tgtEl>
                                        <p:attrNameLst>
                                          <p:attrName>ppt_h</p:attrName>
                                        </p:attrNameLst>
                                      </p:cBhvr>
                                      <p:tavLst>
                                        <p:tav tm="0">
                                          <p:val>
                                            <p:fltVal val="0"/>
                                          </p:val>
                                        </p:tav>
                                        <p:tav tm="100000">
                                          <p:val>
                                            <p:strVal val="#ppt_h"/>
                                          </p:val>
                                        </p:tav>
                                      </p:tavLst>
                                    </p:anim>
                                    <p:anim calcmode="lin" valueType="num">
                                      <p:cBhvr>
                                        <p:cTn id="115" dur="1000" fill="hold"/>
                                        <p:tgtEl>
                                          <p:spTgt spid="11"/>
                                        </p:tgtEl>
                                        <p:attrNameLst>
                                          <p:attrName>style.rotation</p:attrName>
                                        </p:attrNameLst>
                                      </p:cBhvr>
                                      <p:tavLst>
                                        <p:tav tm="0">
                                          <p:val>
                                            <p:fltVal val="90"/>
                                          </p:val>
                                        </p:tav>
                                        <p:tav tm="100000">
                                          <p:val>
                                            <p:fltVal val="0"/>
                                          </p:val>
                                        </p:tav>
                                      </p:tavLst>
                                    </p:anim>
                                    <p:animEffect transition="in" filter="fade">
                                      <p:cBhvr>
                                        <p:cTn id="116" dur="1000"/>
                                        <p:tgtEl>
                                          <p:spTgt spid="11"/>
                                        </p:tgtEl>
                                      </p:cBhvr>
                                    </p:animEffect>
                                  </p:childTnLst>
                                </p:cTn>
                              </p:par>
                            </p:childTnLst>
                          </p:cTn>
                        </p:par>
                        <p:par>
                          <p:cTn id="117" fill="hold">
                            <p:stCondLst>
                              <p:cond delay="1000"/>
                            </p:stCondLst>
                            <p:childTnLst>
                              <p:par>
                                <p:cTn id="118" presetID="31" presetClass="entr" presetSubtype="0" fill="hold" grpId="0" nodeType="afterEffect">
                                  <p:stCondLst>
                                    <p:cond delay="250"/>
                                  </p:stCondLst>
                                  <p:childTnLst>
                                    <p:set>
                                      <p:cBhvr>
                                        <p:cTn id="119" dur="1" fill="hold">
                                          <p:stCondLst>
                                            <p:cond delay="0"/>
                                          </p:stCondLst>
                                        </p:cTn>
                                        <p:tgtEl>
                                          <p:spTgt spid="10"/>
                                        </p:tgtEl>
                                        <p:attrNameLst>
                                          <p:attrName>style.visibility</p:attrName>
                                        </p:attrNameLst>
                                      </p:cBhvr>
                                      <p:to>
                                        <p:strVal val="visible"/>
                                      </p:to>
                                    </p:set>
                                    <p:anim calcmode="lin" valueType="num">
                                      <p:cBhvr>
                                        <p:cTn id="120" dur="1000" fill="hold"/>
                                        <p:tgtEl>
                                          <p:spTgt spid="10"/>
                                        </p:tgtEl>
                                        <p:attrNameLst>
                                          <p:attrName>ppt_w</p:attrName>
                                        </p:attrNameLst>
                                      </p:cBhvr>
                                      <p:tavLst>
                                        <p:tav tm="0">
                                          <p:val>
                                            <p:fltVal val="0"/>
                                          </p:val>
                                        </p:tav>
                                        <p:tav tm="100000">
                                          <p:val>
                                            <p:strVal val="#ppt_w"/>
                                          </p:val>
                                        </p:tav>
                                      </p:tavLst>
                                    </p:anim>
                                    <p:anim calcmode="lin" valueType="num">
                                      <p:cBhvr>
                                        <p:cTn id="121" dur="1000" fill="hold"/>
                                        <p:tgtEl>
                                          <p:spTgt spid="10"/>
                                        </p:tgtEl>
                                        <p:attrNameLst>
                                          <p:attrName>ppt_h</p:attrName>
                                        </p:attrNameLst>
                                      </p:cBhvr>
                                      <p:tavLst>
                                        <p:tav tm="0">
                                          <p:val>
                                            <p:fltVal val="0"/>
                                          </p:val>
                                        </p:tav>
                                        <p:tav tm="100000">
                                          <p:val>
                                            <p:strVal val="#ppt_h"/>
                                          </p:val>
                                        </p:tav>
                                      </p:tavLst>
                                    </p:anim>
                                    <p:anim calcmode="lin" valueType="num">
                                      <p:cBhvr>
                                        <p:cTn id="122" dur="1000" fill="hold"/>
                                        <p:tgtEl>
                                          <p:spTgt spid="10"/>
                                        </p:tgtEl>
                                        <p:attrNameLst>
                                          <p:attrName>style.rotation</p:attrName>
                                        </p:attrNameLst>
                                      </p:cBhvr>
                                      <p:tavLst>
                                        <p:tav tm="0">
                                          <p:val>
                                            <p:fltVal val="90"/>
                                          </p:val>
                                        </p:tav>
                                        <p:tav tm="100000">
                                          <p:val>
                                            <p:fltVal val="0"/>
                                          </p:val>
                                        </p:tav>
                                      </p:tavLst>
                                    </p:anim>
                                    <p:animEffect transition="in" filter="fade">
                                      <p:cBhvr>
                                        <p:cTn id="123"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5" grpId="0" animBg="1"/>
      <p:bldP spid="6" grpId="0" animBg="1"/>
      <p:bldP spid="9" grpId="0" animBg="1"/>
      <p:bldP spid="10" grpId="0" animBg="1"/>
      <p:bldP spid="11" grpId="0" animBg="1"/>
      <p:bldP spid="1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320D4175-F2DE-4349-87DF-9C35C2B34F82}"/>
              </a:ext>
            </a:extLst>
          </p:cNvPr>
          <p:cNvSpPr txBox="1">
            <a:spLocks/>
          </p:cNvSpPr>
          <p:nvPr/>
        </p:nvSpPr>
        <p:spPr>
          <a:xfrm>
            <a:off x="1551635" y="789185"/>
            <a:ext cx="9088729" cy="1507067"/>
          </a:xfrm>
          <a:prstGeom prst="rect">
            <a:avLst/>
          </a:prstGeom>
          <a:effectLst/>
        </p:spPr>
        <p:txBody>
          <a:bodyPr vert="horz" lIns="91440" tIns="45720" rIns="91440" bIns="45720" rtlCol="0" anchor="ctr">
            <a:noAutofit/>
          </a:bodyPr>
          <a:lst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sz="4800" b="1" dirty="0">
                <a:solidFill>
                  <a:srgbClr val="045594"/>
                </a:solidFill>
              </a:rPr>
              <a:t>What information is provided by the </a:t>
            </a:r>
            <a:r>
              <a:rPr lang="en-US" sz="4800" b="1" dirty="0">
                <a:solidFill>
                  <a:srgbClr val="C00000"/>
                </a:solidFill>
              </a:rPr>
              <a:t>funding box</a:t>
            </a:r>
            <a:r>
              <a:rPr lang="en-US" sz="4800" b="1" dirty="0">
                <a:solidFill>
                  <a:srgbClr val="045594"/>
                </a:solidFill>
              </a:rPr>
              <a:t>?</a:t>
            </a:r>
          </a:p>
        </p:txBody>
      </p:sp>
      <p:sp>
        <p:nvSpPr>
          <p:cNvPr id="5" name="Title 1">
            <a:extLst>
              <a:ext uri="{FF2B5EF4-FFF2-40B4-BE49-F238E27FC236}">
                <a16:creationId xmlns:a16="http://schemas.microsoft.com/office/drawing/2014/main" id="{24B07272-8264-3E43-742B-1E5AB6739346}"/>
              </a:ext>
            </a:extLst>
          </p:cNvPr>
          <p:cNvSpPr>
            <a:spLocks noGrp="1"/>
          </p:cNvSpPr>
          <p:nvPr>
            <p:ph type="title"/>
          </p:nvPr>
        </p:nvSpPr>
        <p:spPr>
          <a:xfrm>
            <a:off x="2260599" y="3429000"/>
            <a:ext cx="7670801" cy="2047150"/>
          </a:xfrm>
        </p:spPr>
        <p:txBody>
          <a:bodyPr>
            <a:normAutofit/>
          </a:bodyPr>
          <a:lstStyle/>
          <a:p>
            <a:pPr algn="ctr"/>
            <a:r>
              <a:rPr lang="en-US" sz="3200" b="0" dirty="0">
                <a:solidFill>
                  <a:srgbClr val="000000"/>
                </a:solidFill>
                <a:latin typeface="+mj-lt"/>
              </a:rPr>
              <a:t>Individually Take 2 minutes to look at a PSR and identify the areas </a:t>
            </a:r>
            <a:br>
              <a:rPr lang="en-US" sz="3200" b="0" dirty="0">
                <a:solidFill>
                  <a:srgbClr val="000000"/>
                </a:solidFill>
                <a:latin typeface="+mj-lt"/>
              </a:rPr>
            </a:br>
            <a:br>
              <a:rPr lang="en-US" sz="3200" b="0" dirty="0">
                <a:solidFill>
                  <a:srgbClr val="000000"/>
                </a:solidFill>
                <a:latin typeface="+mj-lt"/>
              </a:rPr>
            </a:br>
            <a:r>
              <a:rPr lang="en-US" sz="3200" b="0" dirty="0">
                <a:solidFill>
                  <a:srgbClr val="000000"/>
                </a:solidFill>
                <a:latin typeface="+mj-lt"/>
              </a:rPr>
              <a:t>(use PSR Example 0013724)</a:t>
            </a:r>
          </a:p>
        </p:txBody>
      </p:sp>
    </p:spTree>
    <p:extLst>
      <p:ext uri="{BB962C8B-B14F-4D97-AF65-F5344CB8AC3E}">
        <p14:creationId xmlns:p14="http://schemas.microsoft.com/office/powerpoint/2010/main" val="37815530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77EF9A-294E-E4A2-5236-60FE637C3A28}"/>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94EC37B1-E789-B681-5799-AFC32B3A921B}"/>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777496" y="845501"/>
            <a:ext cx="10941715" cy="2810401"/>
          </a:xfrm>
          <a:prstGeom prst="rect">
            <a:avLst/>
          </a:prstGeom>
          <a:ln w="76200">
            <a:solidFill>
              <a:srgbClr val="158150"/>
            </a:solidFill>
          </a:ln>
        </p:spPr>
      </p:pic>
      <p:sp>
        <p:nvSpPr>
          <p:cNvPr id="3" name="Content Placeholder 2">
            <a:extLst>
              <a:ext uri="{FF2B5EF4-FFF2-40B4-BE49-F238E27FC236}">
                <a16:creationId xmlns:a16="http://schemas.microsoft.com/office/drawing/2014/main" id="{9A5640A2-6C9D-289D-D06A-329EB205FB25}"/>
              </a:ext>
            </a:extLst>
          </p:cNvPr>
          <p:cNvSpPr>
            <a:spLocks noGrp="1"/>
          </p:cNvSpPr>
          <p:nvPr>
            <p:ph idx="1"/>
          </p:nvPr>
        </p:nvSpPr>
        <p:spPr>
          <a:xfrm>
            <a:off x="628040" y="3915833"/>
            <a:ext cx="11325772" cy="3615267"/>
          </a:xfrm>
        </p:spPr>
        <p:txBody>
          <a:bodyPr>
            <a:normAutofit/>
          </a:bodyPr>
          <a:lstStyle/>
          <a:p>
            <a:pPr algn="l"/>
            <a:r>
              <a:rPr lang="en-US" sz="3200" b="0" dirty="0">
                <a:solidFill>
                  <a:srgbClr val="000000"/>
                </a:solidFill>
                <a:latin typeface="+mj-lt"/>
              </a:rPr>
              <a:t>Fund Codes indicate if the project is federal, state, or locally funded</a:t>
            </a:r>
          </a:p>
          <a:p>
            <a:pPr algn="l"/>
            <a:endParaRPr lang="en-US" sz="1200" b="0" dirty="0">
              <a:solidFill>
                <a:srgbClr val="000000"/>
              </a:solidFill>
              <a:latin typeface="+mj-lt"/>
            </a:endParaRPr>
          </a:p>
          <a:p>
            <a:pPr marL="914400" lvl="1" indent="-457200" algn="l">
              <a:buFont typeface="Wingdings" panose="05000000000000000000" pitchFamily="2" charset="2"/>
              <a:buChar char="Ø"/>
            </a:pPr>
            <a:r>
              <a:rPr lang="en-US" sz="3200" dirty="0">
                <a:solidFill>
                  <a:srgbClr val="000000"/>
                </a:solidFill>
                <a:latin typeface="+mj-lt"/>
              </a:rPr>
              <a:t>HB170 = state funds</a:t>
            </a:r>
          </a:p>
          <a:p>
            <a:pPr marL="914400" lvl="1" indent="-457200" algn="l">
              <a:buFont typeface="Wingdings" panose="05000000000000000000" pitchFamily="2" charset="2"/>
              <a:buChar char="Ø"/>
            </a:pPr>
            <a:r>
              <a:rPr lang="en-US" sz="3200" dirty="0">
                <a:solidFill>
                  <a:srgbClr val="000000"/>
                </a:solidFill>
                <a:latin typeface="+mj-lt"/>
              </a:rPr>
              <a:t>LOC = local funds</a:t>
            </a:r>
          </a:p>
          <a:p>
            <a:pPr marL="914400" lvl="1" indent="-457200" algn="l">
              <a:buFont typeface="Wingdings" panose="05000000000000000000" pitchFamily="2" charset="2"/>
              <a:buChar char="Ø"/>
            </a:pPr>
            <a:r>
              <a:rPr lang="en-US" sz="3200" dirty="0">
                <a:solidFill>
                  <a:srgbClr val="000000"/>
                </a:solidFill>
                <a:latin typeface="+mj-lt"/>
              </a:rPr>
              <a:t>All Others = federal funds</a:t>
            </a:r>
          </a:p>
        </p:txBody>
      </p:sp>
      <p:sp>
        <p:nvSpPr>
          <p:cNvPr id="5" name="Rectangle 4">
            <a:extLst>
              <a:ext uri="{FF2B5EF4-FFF2-40B4-BE49-F238E27FC236}">
                <a16:creationId xmlns:a16="http://schemas.microsoft.com/office/drawing/2014/main" id="{E644738A-EDB4-6A6C-EB6A-262F16B4E3CE}"/>
              </a:ext>
            </a:extLst>
          </p:cNvPr>
          <p:cNvSpPr/>
          <p:nvPr/>
        </p:nvSpPr>
        <p:spPr>
          <a:xfrm>
            <a:off x="7924800" y="845500"/>
            <a:ext cx="862598" cy="1237299"/>
          </a:xfrm>
          <a:prstGeom prst="rect">
            <a:avLst/>
          </a:prstGeom>
          <a:solidFill>
            <a:schemeClr val="accent3">
              <a:alpha val="10000"/>
            </a:schemeClr>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rgbClr val="000000"/>
              </a:solidFill>
              <a:latin typeface="+mj-lt"/>
            </a:endParaRPr>
          </a:p>
        </p:txBody>
      </p:sp>
    </p:spTree>
    <p:extLst>
      <p:ext uri="{BB962C8B-B14F-4D97-AF65-F5344CB8AC3E}">
        <p14:creationId xmlns:p14="http://schemas.microsoft.com/office/powerpoint/2010/main" val="40927700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2A0154-F20E-2ACB-B6FB-C62A05B1AE4A}"/>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0AD04B8A-664F-F2C8-F578-FCCA97969E87}"/>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759884" y="828533"/>
            <a:ext cx="10672231" cy="2740167"/>
          </a:xfrm>
          <a:prstGeom prst="rect">
            <a:avLst/>
          </a:prstGeom>
          <a:ln w="76200">
            <a:solidFill>
              <a:srgbClr val="158150"/>
            </a:solidFill>
          </a:ln>
        </p:spPr>
      </p:pic>
      <p:sp>
        <p:nvSpPr>
          <p:cNvPr id="2" name="Rectangle 1">
            <a:extLst>
              <a:ext uri="{FF2B5EF4-FFF2-40B4-BE49-F238E27FC236}">
                <a16:creationId xmlns:a16="http://schemas.microsoft.com/office/drawing/2014/main" id="{85BFE4FB-143F-002B-C56C-07E8F604C107}"/>
              </a:ext>
            </a:extLst>
          </p:cNvPr>
          <p:cNvSpPr/>
          <p:nvPr/>
        </p:nvSpPr>
        <p:spPr>
          <a:xfrm>
            <a:off x="1879600" y="828533"/>
            <a:ext cx="2095500" cy="1165367"/>
          </a:xfrm>
          <a:prstGeom prst="rect">
            <a:avLst/>
          </a:prstGeom>
          <a:solidFill>
            <a:schemeClr val="accent3">
              <a:alpha val="10000"/>
            </a:schemeClr>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82FF4DA8-FAA7-5C95-FEDC-3C96693EBD56}"/>
              </a:ext>
            </a:extLst>
          </p:cNvPr>
          <p:cNvSpPr/>
          <p:nvPr/>
        </p:nvSpPr>
        <p:spPr>
          <a:xfrm>
            <a:off x="5094817" y="828533"/>
            <a:ext cx="912284" cy="1165367"/>
          </a:xfrm>
          <a:prstGeom prst="rect">
            <a:avLst/>
          </a:prstGeom>
          <a:solidFill>
            <a:schemeClr val="accent3">
              <a:alpha val="10000"/>
            </a:schemeClr>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pot full of gold coins&#10;&#10;AI-generated content may be incorrect.">
            <a:extLst>
              <a:ext uri="{FF2B5EF4-FFF2-40B4-BE49-F238E27FC236}">
                <a16:creationId xmlns:a16="http://schemas.microsoft.com/office/drawing/2014/main" id="{D473B8A9-1FC6-85B8-090E-350E6CADC7B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678652" y="4359701"/>
            <a:ext cx="1669766" cy="1669766"/>
          </a:xfrm>
          <a:prstGeom prst="rect">
            <a:avLst/>
          </a:prstGeom>
        </p:spPr>
      </p:pic>
      <p:sp>
        <p:nvSpPr>
          <p:cNvPr id="3" name="Content Placeholder 2">
            <a:extLst>
              <a:ext uri="{FF2B5EF4-FFF2-40B4-BE49-F238E27FC236}">
                <a16:creationId xmlns:a16="http://schemas.microsoft.com/office/drawing/2014/main" id="{7BBB1692-0038-416F-090B-A1031E7F789B}"/>
              </a:ext>
            </a:extLst>
          </p:cNvPr>
          <p:cNvSpPr>
            <a:spLocks noGrp="1"/>
          </p:cNvSpPr>
          <p:nvPr>
            <p:ph idx="1"/>
          </p:nvPr>
        </p:nvSpPr>
        <p:spPr>
          <a:xfrm>
            <a:off x="2334082" y="3810570"/>
            <a:ext cx="7523833" cy="2910529"/>
          </a:xfrm>
        </p:spPr>
        <p:txBody>
          <a:bodyPr>
            <a:normAutofit/>
          </a:bodyPr>
          <a:lstStyle/>
          <a:p>
            <a:pPr algn="l"/>
            <a:r>
              <a:rPr lang="en-US" sz="3200" dirty="0">
                <a:solidFill>
                  <a:srgbClr val="000000"/>
                </a:solidFill>
                <a:latin typeface="+mj-lt"/>
              </a:rPr>
              <a:t>Why do some phases have an approved and proposed year, but others do not?</a:t>
            </a:r>
          </a:p>
          <a:p>
            <a:pPr marL="914400" lvl="1" indent="-457200" algn="l">
              <a:buFont typeface="Wingdings" panose="05000000000000000000" pitchFamily="2" charset="2"/>
              <a:buChar char="Ø"/>
            </a:pPr>
            <a:r>
              <a:rPr lang="en-US" sz="3200" dirty="0">
                <a:solidFill>
                  <a:srgbClr val="000000"/>
                </a:solidFill>
                <a:latin typeface="+mj-lt"/>
              </a:rPr>
              <a:t>Lump sum funding does </a:t>
            </a:r>
            <a:r>
              <a:rPr lang="en-US" sz="3200" u="sng" dirty="0">
                <a:solidFill>
                  <a:srgbClr val="000000"/>
                </a:solidFill>
                <a:latin typeface="+mj-lt"/>
              </a:rPr>
              <a:t>not</a:t>
            </a:r>
            <a:r>
              <a:rPr lang="en-US" sz="3200" dirty="0">
                <a:solidFill>
                  <a:srgbClr val="000000"/>
                </a:solidFill>
                <a:latin typeface="+mj-lt"/>
              </a:rPr>
              <a:t> have approved and proposed years</a:t>
            </a:r>
          </a:p>
          <a:p>
            <a:pPr marL="914400" lvl="1" indent="-457200" algn="l">
              <a:buFont typeface="Wingdings" panose="05000000000000000000" pitchFamily="2" charset="2"/>
              <a:buChar char="Ø"/>
            </a:pPr>
            <a:r>
              <a:rPr lang="en-US" sz="3200" dirty="0">
                <a:solidFill>
                  <a:srgbClr val="000000"/>
                </a:solidFill>
                <a:latin typeface="+mj-lt"/>
              </a:rPr>
              <a:t>Other federal funds are listed in the STIP for a specific FY &amp;  funding phase</a:t>
            </a:r>
          </a:p>
          <a:p>
            <a:pPr marL="0" indent="0" algn="l">
              <a:buNone/>
            </a:pPr>
            <a:endParaRPr lang="en-US" sz="3200" b="0" dirty="0">
              <a:solidFill>
                <a:srgbClr val="000000"/>
              </a:solidFill>
              <a:latin typeface="+mj-lt"/>
            </a:endParaRPr>
          </a:p>
        </p:txBody>
      </p:sp>
      <p:pic>
        <p:nvPicPr>
          <p:cNvPr id="9" name="Picture 8" descr="Stacks of money on a table&#10;&#10;AI-generated content may be incorrect.">
            <a:extLst>
              <a:ext uri="{FF2B5EF4-FFF2-40B4-BE49-F238E27FC236}">
                <a16:creationId xmlns:a16="http://schemas.microsoft.com/office/drawing/2014/main" id="{8A29F102-B22C-CA16-82B6-5769ACC1E26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29708" y="5510838"/>
            <a:ext cx="1827741" cy="1210261"/>
          </a:xfrm>
          <a:prstGeom prst="rect">
            <a:avLst/>
          </a:prstGeom>
        </p:spPr>
      </p:pic>
    </p:spTree>
    <p:extLst>
      <p:ext uri="{BB962C8B-B14F-4D97-AF65-F5344CB8AC3E}">
        <p14:creationId xmlns:p14="http://schemas.microsoft.com/office/powerpoint/2010/main" val="16321103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par>
                          <p:cTn id="8" fill="hold">
                            <p:stCondLst>
                              <p:cond delay="2000"/>
                            </p:stCondLst>
                            <p:childTnLst>
                              <p:par>
                                <p:cTn id="9" presetID="10" presetClass="entr" presetSubtype="0" fill="hold"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500"/>
                                        <p:tgtEl>
                                          <p:spTgt spid="3">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21" presetClass="entr" presetSubtype="1"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heel(1)">
                                      <p:cBhvr>
                                        <p:cTn id="16" dur="2000"/>
                                        <p:tgtEl>
                                          <p:spTgt spid="5"/>
                                        </p:tgtEl>
                                      </p:cBhvr>
                                    </p:animEffect>
                                  </p:childTnLst>
                                </p:cTn>
                              </p:par>
                            </p:childTnLst>
                          </p:cTn>
                        </p:par>
                        <p:par>
                          <p:cTn id="17" fill="hold">
                            <p:stCondLst>
                              <p:cond delay="2000"/>
                            </p:stCondLst>
                            <p:childTnLst>
                              <p:par>
                                <p:cTn id="18" presetID="10" presetClass="entr" presetSubtype="0" fill="hold" nodeType="after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Effect transition="in" filter="fade">
                                      <p:cBhvr>
                                        <p:cTn id="20" dur="500"/>
                                        <p:tgtEl>
                                          <p:spTgt spid="3">
                                            <p:txEl>
                                              <p:pRg st="1" end="1"/>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75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3">
                                            <p:txEl>
                                              <p:pRg st="2" end="2"/>
                                            </p:txEl>
                                          </p:spTgt>
                                        </p:tgtEl>
                                        <p:attrNameLst>
                                          <p:attrName>style.visibility</p:attrName>
                                        </p:attrNameLst>
                                      </p:cBhvr>
                                      <p:to>
                                        <p:strVal val="visible"/>
                                      </p:to>
                                    </p:set>
                                    <p:animEffect transition="in" filter="fade">
                                      <p:cBhvr>
                                        <p:cTn id="28" dur="500"/>
                                        <p:tgtEl>
                                          <p:spTgt spid="3">
                                            <p:txEl>
                                              <p:pRg st="2" end="2"/>
                                            </p:txEl>
                                          </p:spTgt>
                                        </p:tgtEl>
                                      </p:cBhvr>
                                    </p:animEffect>
                                  </p:childTnLst>
                                </p:cTn>
                              </p:par>
                              <p:par>
                                <p:cTn id="29" presetID="10" presetClass="entr" presetSubtype="0" fill="hold"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17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859046C-FB3B-45FD-8522-1AE921565C9D}"/>
              </a:ext>
            </a:extLst>
          </p:cNvPr>
          <p:cNvSpPr>
            <a:spLocks noGrp="1"/>
          </p:cNvSpPr>
          <p:nvPr>
            <p:ph idx="1"/>
          </p:nvPr>
        </p:nvSpPr>
        <p:spPr>
          <a:xfrm>
            <a:off x="849219" y="3947471"/>
            <a:ext cx="10910982" cy="2910529"/>
          </a:xfrm>
        </p:spPr>
        <p:txBody>
          <a:bodyPr>
            <a:normAutofit/>
          </a:bodyPr>
          <a:lstStyle/>
          <a:p>
            <a:pPr marL="457200" indent="-457200" algn="l">
              <a:buFont typeface="Wingdings" panose="05000000000000000000" pitchFamily="2" charset="2"/>
              <a:buChar char="Ø"/>
            </a:pPr>
            <a:r>
              <a:rPr lang="en-US" sz="3200" b="0" dirty="0">
                <a:solidFill>
                  <a:srgbClr val="000000"/>
                </a:solidFill>
                <a:latin typeface="+mj-lt"/>
              </a:rPr>
              <a:t>Approved = The project is included in the STIP</a:t>
            </a:r>
          </a:p>
          <a:p>
            <a:pPr marL="457200" indent="-457200" algn="l">
              <a:buFont typeface="Wingdings" panose="05000000000000000000" pitchFamily="2" charset="2"/>
              <a:buChar char="Ø"/>
            </a:pPr>
            <a:r>
              <a:rPr lang="en-US" sz="3200" b="0" dirty="0">
                <a:solidFill>
                  <a:srgbClr val="000000"/>
                </a:solidFill>
                <a:latin typeface="+mj-lt"/>
              </a:rPr>
              <a:t>Proposed = Schedule has changed but it has not been updated in the STIP yet</a:t>
            </a:r>
          </a:p>
          <a:p>
            <a:pPr marL="457200" indent="-457200" algn="l">
              <a:buFont typeface="Wingdings" panose="05000000000000000000" pitchFamily="2" charset="2"/>
              <a:buChar char="Ø"/>
            </a:pPr>
            <a:r>
              <a:rPr lang="en-US" sz="3200" b="0" dirty="0">
                <a:solidFill>
                  <a:srgbClr val="045594"/>
                </a:solidFill>
                <a:latin typeface="+mj-lt"/>
              </a:rPr>
              <a:t>Note: State funds are </a:t>
            </a:r>
            <a:r>
              <a:rPr lang="en-US" sz="3200" b="0" u="sng" dirty="0">
                <a:solidFill>
                  <a:srgbClr val="045594"/>
                </a:solidFill>
                <a:latin typeface="+mj-lt"/>
              </a:rPr>
              <a:t>not</a:t>
            </a:r>
            <a:r>
              <a:rPr lang="en-US" sz="3200" b="0" dirty="0">
                <a:solidFill>
                  <a:srgbClr val="045594"/>
                </a:solidFill>
                <a:latin typeface="+mj-lt"/>
              </a:rPr>
              <a:t> included in the STIP.</a:t>
            </a:r>
          </a:p>
        </p:txBody>
      </p:sp>
      <p:pic>
        <p:nvPicPr>
          <p:cNvPr id="4" name="Picture 3">
            <a:extLst>
              <a:ext uri="{FF2B5EF4-FFF2-40B4-BE49-F238E27FC236}">
                <a16:creationId xmlns:a16="http://schemas.microsoft.com/office/drawing/2014/main" id="{07465767-3256-4B22-89F7-AE6D23073B8B}"/>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849219" y="885660"/>
            <a:ext cx="10672231" cy="2738383"/>
          </a:xfrm>
          <a:prstGeom prst="rect">
            <a:avLst/>
          </a:prstGeom>
          <a:ln w="76200">
            <a:solidFill>
              <a:srgbClr val="158150"/>
            </a:solidFill>
          </a:ln>
        </p:spPr>
      </p:pic>
      <p:sp>
        <p:nvSpPr>
          <p:cNvPr id="2" name="Rectangle 1">
            <a:extLst>
              <a:ext uri="{FF2B5EF4-FFF2-40B4-BE49-F238E27FC236}">
                <a16:creationId xmlns:a16="http://schemas.microsoft.com/office/drawing/2014/main" id="{68CCC1F0-4D3A-44AE-952E-912FA15F65BC}"/>
              </a:ext>
            </a:extLst>
          </p:cNvPr>
          <p:cNvSpPr/>
          <p:nvPr/>
        </p:nvSpPr>
        <p:spPr>
          <a:xfrm>
            <a:off x="2004119" y="885658"/>
            <a:ext cx="993081" cy="1095542"/>
          </a:xfrm>
          <a:prstGeom prst="rect">
            <a:avLst/>
          </a:prstGeom>
          <a:solidFill>
            <a:schemeClr val="accent3">
              <a:alpha val="10000"/>
            </a:schemeClr>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DD9A8E26-CE82-49A2-9116-C104A2A66015}"/>
              </a:ext>
            </a:extLst>
          </p:cNvPr>
          <p:cNvSpPr/>
          <p:nvPr/>
        </p:nvSpPr>
        <p:spPr>
          <a:xfrm>
            <a:off x="3081416" y="885659"/>
            <a:ext cx="993081" cy="1095541"/>
          </a:xfrm>
          <a:prstGeom prst="rect">
            <a:avLst/>
          </a:prstGeom>
          <a:solidFill>
            <a:schemeClr val="accent2">
              <a:alpha val="10000"/>
            </a:schemeClr>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089124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par>
                          <p:cTn id="8" fill="hold">
                            <p:stCondLst>
                              <p:cond delay="2000"/>
                            </p:stCondLst>
                            <p:childTnLst>
                              <p:par>
                                <p:cTn id="9" presetID="10" presetClass="entr" presetSubtype="0" fill="hold"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500"/>
                                        <p:tgtEl>
                                          <p:spTgt spid="3">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21" presetClass="entr" presetSubtype="1"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heel(1)">
                                      <p:cBhvr>
                                        <p:cTn id="16" dur="2000"/>
                                        <p:tgtEl>
                                          <p:spTgt spid="6"/>
                                        </p:tgtEl>
                                      </p:cBhvr>
                                    </p:animEffect>
                                  </p:childTnLst>
                                </p:cTn>
                              </p:par>
                            </p:childTnLst>
                          </p:cTn>
                        </p:par>
                        <p:par>
                          <p:cTn id="17" fill="hold">
                            <p:stCondLst>
                              <p:cond delay="2000"/>
                            </p:stCondLst>
                            <p:childTnLst>
                              <p:par>
                                <p:cTn id="18" presetID="10" presetClass="entr" presetSubtype="0" fill="hold" nodeType="after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Effect transition="in" filter="fade">
                                      <p:cBhvr>
                                        <p:cTn id="20" dur="500"/>
                                        <p:tgtEl>
                                          <p:spTgt spid="3">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Effect transition="in" filter="fade">
                                      <p:cBhvr>
                                        <p:cTn id="25"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859046C-FB3B-45FD-8522-1AE921565C9D}"/>
              </a:ext>
            </a:extLst>
          </p:cNvPr>
          <p:cNvSpPr>
            <a:spLocks noGrp="1"/>
          </p:cNvSpPr>
          <p:nvPr>
            <p:ph idx="1"/>
          </p:nvPr>
        </p:nvSpPr>
        <p:spPr>
          <a:xfrm>
            <a:off x="887319" y="4033451"/>
            <a:ext cx="10014072" cy="2611949"/>
          </a:xfrm>
        </p:spPr>
        <p:txBody>
          <a:bodyPr>
            <a:normAutofit/>
          </a:bodyPr>
          <a:lstStyle/>
          <a:p>
            <a:pPr algn="l"/>
            <a:r>
              <a:rPr lang="en-US" sz="3200" dirty="0">
                <a:solidFill>
                  <a:srgbClr val="000000"/>
                </a:solidFill>
                <a:latin typeface="+mj-lt"/>
              </a:rPr>
              <a:t>What does the lump year tell management?</a:t>
            </a:r>
          </a:p>
          <a:p>
            <a:pPr algn="l"/>
            <a:endParaRPr lang="en-US" sz="2000" dirty="0">
              <a:solidFill>
                <a:srgbClr val="000000"/>
              </a:solidFill>
              <a:latin typeface="+mj-lt"/>
            </a:endParaRPr>
          </a:p>
          <a:p>
            <a:pPr marL="914400" lvl="1" indent="-457200" algn="l">
              <a:buFont typeface="Wingdings" panose="05000000000000000000" pitchFamily="2" charset="2"/>
              <a:buChar char="Ø"/>
            </a:pPr>
            <a:r>
              <a:rPr lang="en-US" sz="3200" dirty="0">
                <a:solidFill>
                  <a:srgbClr val="000000"/>
                </a:solidFill>
                <a:latin typeface="+mj-lt"/>
              </a:rPr>
              <a:t>This is the fiscal year that this money has been allocated to be used.</a:t>
            </a:r>
          </a:p>
          <a:p>
            <a:pPr algn="l"/>
            <a:endParaRPr lang="en-US" sz="3200" dirty="0">
              <a:solidFill>
                <a:srgbClr val="000000"/>
              </a:solidFill>
              <a:latin typeface="+mj-lt"/>
            </a:endParaRPr>
          </a:p>
        </p:txBody>
      </p:sp>
      <p:pic>
        <p:nvPicPr>
          <p:cNvPr id="4" name="Picture 3">
            <a:extLst>
              <a:ext uri="{FF2B5EF4-FFF2-40B4-BE49-F238E27FC236}">
                <a16:creationId xmlns:a16="http://schemas.microsoft.com/office/drawing/2014/main" id="{07465767-3256-4B22-89F7-AE6D23073B8B}"/>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887319" y="809178"/>
            <a:ext cx="10672231" cy="2737208"/>
          </a:xfrm>
          <a:prstGeom prst="rect">
            <a:avLst/>
          </a:prstGeom>
          <a:ln w="38100">
            <a:solidFill>
              <a:srgbClr val="0F5D3A"/>
            </a:solidFill>
          </a:ln>
        </p:spPr>
      </p:pic>
      <p:sp>
        <p:nvSpPr>
          <p:cNvPr id="7" name="Rectangle 6">
            <a:extLst>
              <a:ext uri="{FF2B5EF4-FFF2-40B4-BE49-F238E27FC236}">
                <a16:creationId xmlns:a16="http://schemas.microsoft.com/office/drawing/2014/main" id="{0E1904AC-F8D6-49D2-B809-CDA96A371E2C}"/>
              </a:ext>
            </a:extLst>
          </p:cNvPr>
          <p:cNvSpPr/>
          <p:nvPr/>
        </p:nvSpPr>
        <p:spPr>
          <a:xfrm>
            <a:off x="4202151" y="809178"/>
            <a:ext cx="998377" cy="1196553"/>
          </a:xfrm>
          <a:prstGeom prst="rect">
            <a:avLst/>
          </a:prstGeom>
          <a:solidFill>
            <a:schemeClr val="accent3">
              <a:alpha val="10000"/>
            </a:schemeClr>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5528525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childTnLst>
                          </p:cTn>
                        </p:par>
                        <p:par>
                          <p:cTn id="8" fill="hold">
                            <p:stCondLst>
                              <p:cond delay="2000"/>
                            </p:stCondLst>
                            <p:childTnLst>
                              <p:par>
                                <p:cTn id="9" presetID="1" presetClass="entr" presetSubtype="0" fill="hold"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859046C-FB3B-45FD-8522-1AE921565C9D}"/>
              </a:ext>
            </a:extLst>
          </p:cNvPr>
          <p:cNvSpPr>
            <a:spLocks noGrp="1"/>
          </p:cNvSpPr>
          <p:nvPr>
            <p:ph idx="1"/>
          </p:nvPr>
        </p:nvSpPr>
        <p:spPr>
          <a:xfrm>
            <a:off x="589053" y="3698252"/>
            <a:ext cx="8534400" cy="1441545"/>
          </a:xfrm>
        </p:spPr>
        <p:txBody>
          <a:bodyPr>
            <a:normAutofit/>
          </a:bodyPr>
          <a:lstStyle/>
          <a:p>
            <a:pPr algn="l"/>
            <a:r>
              <a:rPr lang="en-US" sz="3200" dirty="0">
                <a:solidFill>
                  <a:srgbClr val="000000"/>
                </a:solidFill>
                <a:latin typeface="+mj-lt"/>
              </a:rPr>
              <a:t>How do you know if the lump year is accurate?</a:t>
            </a:r>
          </a:p>
        </p:txBody>
      </p:sp>
      <p:pic>
        <p:nvPicPr>
          <p:cNvPr id="4" name="Picture 3">
            <a:extLst>
              <a:ext uri="{FF2B5EF4-FFF2-40B4-BE49-F238E27FC236}">
                <a16:creationId xmlns:a16="http://schemas.microsoft.com/office/drawing/2014/main" id="{07465767-3256-4B22-89F7-AE6D23073B8B}"/>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759884" y="699911"/>
            <a:ext cx="10672231" cy="2742971"/>
          </a:xfrm>
          <a:prstGeom prst="rect">
            <a:avLst/>
          </a:prstGeom>
          <a:ln w="76200">
            <a:solidFill>
              <a:srgbClr val="0F5D3A"/>
            </a:solidFill>
          </a:ln>
        </p:spPr>
      </p:pic>
      <p:sp>
        <p:nvSpPr>
          <p:cNvPr id="7" name="Rectangle 6">
            <a:extLst>
              <a:ext uri="{FF2B5EF4-FFF2-40B4-BE49-F238E27FC236}">
                <a16:creationId xmlns:a16="http://schemas.microsoft.com/office/drawing/2014/main" id="{0E1904AC-F8D6-49D2-B809-CDA96A371E2C}"/>
              </a:ext>
            </a:extLst>
          </p:cNvPr>
          <p:cNvSpPr/>
          <p:nvPr/>
        </p:nvSpPr>
        <p:spPr>
          <a:xfrm>
            <a:off x="4062452" y="699911"/>
            <a:ext cx="998377" cy="1169777"/>
          </a:xfrm>
          <a:prstGeom prst="rect">
            <a:avLst/>
          </a:prstGeom>
          <a:solidFill>
            <a:schemeClr val="accent3">
              <a:alpha val="10000"/>
            </a:schemeClr>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D805C837-789C-4C1A-A530-6182EA3B260C}"/>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9002594" y="4981230"/>
            <a:ext cx="2810487" cy="1163315"/>
          </a:xfrm>
          <a:prstGeom prst="rect">
            <a:avLst/>
          </a:prstGeom>
          <a:ln w="76200">
            <a:solidFill>
              <a:srgbClr val="045594"/>
            </a:solidFill>
          </a:ln>
        </p:spPr>
      </p:pic>
      <p:sp>
        <p:nvSpPr>
          <p:cNvPr id="9" name="TextBox 8">
            <a:extLst>
              <a:ext uri="{FF2B5EF4-FFF2-40B4-BE49-F238E27FC236}">
                <a16:creationId xmlns:a16="http://schemas.microsoft.com/office/drawing/2014/main" id="{90EDB349-9D8C-41EF-B27E-5D46852C0388}"/>
              </a:ext>
            </a:extLst>
          </p:cNvPr>
          <p:cNvSpPr txBox="1"/>
          <p:nvPr/>
        </p:nvSpPr>
        <p:spPr>
          <a:xfrm>
            <a:off x="589053" y="4408726"/>
            <a:ext cx="8233251" cy="2308324"/>
          </a:xfrm>
          <a:prstGeom prst="rect">
            <a:avLst/>
          </a:prstGeom>
          <a:noFill/>
        </p:spPr>
        <p:txBody>
          <a:bodyPr wrap="square" rtlCol="0">
            <a:spAutoFit/>
          </a:bodyPr>
          <a:lstStyle/>
          <a:p>
            <a:r>
              <a:rPr lang="en-US" sz="3200" dirty="0">
                <a:solidFill>
                  <a:srgbClr val="000000"/>
                </a:solidFill>
                <a:latin typeface="+mj-lt"/>
              </a:rPr>
              <a:t>Compare it to the </a:t>
            </a:r>
            <a:r>
              <a:rPr lang="en-US" sz="3200" dirty="0" err="1">
                <a:solidFill>
                  <a:srgbClr val="000000"/>
                </a:solidFill>
                <a:latin typeface="+mj-lt"/>
              </a:rPr>
              <a:t>Mgmt</a:t>
            </a:r>
            <a:r>
              <a:rPr lang="en-US" sz="3200" dirty="0">
                <a:solidFill>
                  <a:srgbClr val="000000"/>
                </a:solidFill>
                <a:latin typeface="+mj-lt"/>
              </a:rPr>
              <a:t> Let or </a:t>
            </a:r>
            <a:r>
              <a:rPr lang="en-US" sz="3200" dirty="0" err="1">
                <a:solidFill>
                  <a:srgbClr val="000000"/>
                </a:solidFill>
                <a:latin typeface="+mj-lt"/>
              </a:rPr>
              <a:t>Mgmt</a:t>
            </a:r>
            <a:r>
              <a:rPr lang="en-US" sz="3200" dirty="0">
                <a:solidFill>
                  <a:srgbClr val="000000"/>
                </a:solidFill>
                <a:latin typeface="+mj-lt"/>
              </a:rPr>
              <a:t> ROW year</a:t>
            </a:r>
          </a:p>
          <a:p>
            <a:endParaRPr lang="en-US" sz="800" dirty="0">
              <a:solidFill>
                <a:srgbClr val="000000"/>
              </a:solidFill>
              <a:latin typeface="+mj-lt"/>
            </a:endParaRPr>
          </a:p>
          <a:p>
            <a:pPr marL="342900" indent="-342900">
              <a:buFont typeface="Arial" panose="020B0604020202020204" pitchFamily="34" charset="0"/>
              <a:buChar char="•"/>
            </a:pPr>
            <a:r>
              <a:rPr lang="en-US" sz="3200" dirty="0">
                <a:solidFill>
                  <a:srgbClr val="000000"/>
                </a:solidFill>
                <a:latin typeface="+mj-lt"/>
              </a:rPr>
              <a:t>If it does not match, notify OTO or Planning.</a:t>
            </a:r>
          </a:p>
          <a:p>
            <a:endParaRPr lang="en-US" sz="800" dirty="0">
              <a:solidFill>
                <a:srgbClr val="000000"/>
              </a:solidFill>
              <a:latin typeface="+mj-lt"/>
            </a:endParaRPr>
          </a:p>
          <a:p>
            <a:pPr marL="342900" indent="-342900">
              <a:buFont typeface="Arial" panose="020B0604020202020204" pitchFamily="34" charset="0"/>
              <a:buChar char="•"/>
            </a:pPr>
            <a:r>
              <a:rPr lang="en-US" sz="3200" dirty="0">
                <a:solidFill>
                  <a:srgbClr val="000000"/>
                </a:solidFill>
                <a:latin typeface="+mj-lt"/>
              </a:rPr>
              <a:t>Including the office that programmed the project on PCRF will trigger this to be updated</a:t>
            </a:r>
          </a:p>
        </p:txBody>
      </p:sp>
    </p:spTree>
    <p:extLst>
      <p:ext uri="{BB962C8B-B14F-4D97-AF65-F5344CB8AC3E}">
        <p14:creationId xmlns:p14="http://schemas.microsoft.com/office/powerpoint/2010/main" val="14373511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0" end="0"/>
                                            </p:txEl>
                                          </p:spTgt>
                                        </p:tgtEl>
                                        <p:attrNameLst>
                                          <p:attrName>style.visibility</p:attrName>
                                        </p:attrNameLst>
                                      </p:cBhvr>
                                      <p:to>
                                        <p:strVal val="visible"/>
                                      </p:to>
                                    </p:set>
                                  </p:childTnLst>
                                </p:cTn>
                              </p:par>
                            </p:childTnLst>
                          </p:cTn>
                        </p:par>
                        <p:par>
                          <p:cTn id="11" fill="hold">
                            <p:stCondLst>
                              <p:cond delay="0"/>
                            </p:stCondLst>
                            <p:childTnLst>
                              <p:par>
                                <p:cTn id="12" presetID="31" presetClass="entr" presetSubtype="0" fill="hold" nodeType="afterEffect">
                                  <p:stCondLst>
                                    <p:cond delay="500"/>
                                  </p:stCondLst>
                                  <p:childTnLst>
                                    <p:set>
                                      <p:cBhvr>
                                        <p:cTn id="13" dur="1" fill="hold">
                                          <p:stCondLst>
                                            <p:cond delay="0"/>
                                          </p:stCondLst>
                                        </p:cTn>
                                        <p:tgtEl>
                                          <p:spTgt spid="8"/>
                                        </p:tgtEl>
                                        <p:attrNameLst>
                                          <p:attrName>style.visibility</p:attrName>
                                        </p:attrNameLst>
                                      </p:cBhvr>
                                      <p:to>
                                        <p:strVal val="visible"/>
                                      </p:to>
                                    </p:set>
                                    <p:anim calcmode="lin" valueType="num">
                                      <p:cBhvr>
                                        <p:cTn id="14" dur="1000" fill="hold"/>
                                        <p:tgtEl>
                                          <p:spTgt spid="8"/>
                                        </p:tgtEl>
                                        <p:attrNameLst>
                                          <p:attrName>ppt_w</p:attrName>
                                        </p:attrNameLst>
                                      </p:cBhvr>
                                      <p:tavLst>
                                        <p:tav tm="0">
                                          <p:val>
                                            <p:fltVal val="0"/>
                                          </p:val>
                                        </p:tav>
                                        <p:tav tm="100000">
                                          <p:val>
                                            <p:strVal val="#ppt_w"/>
                                          </p:val>
                                        </p:tav>
                                      </p:tavLst>
                                    </p:anim>
                                    <p:anim calcmode="lin" valueType="num">
                                      <p:cBhvr>
                                        <p:cTn id="15" dur="1000" fill="hold"/>
                                        <p:tgtEl>
                                          <p:spTgt spid="8"/>
                                        </p:tgtEl>
                                        <p:attrNameLst>
                                          <p:attrName>ppt_h</p:attrName>
                                        </p:attrNameLst>
                                      </p:cBhvr>
                                      <p:tavLst>
                                        <p:tav tm="0">
                                          <p:val>
                                            <p:fltVal val="0"/>
                                          </p:val>
                                        </p:tav>
                                        <p:tav tm="100000">
                                          <p:val>
                                            <p:strVal val="#ppt_h"/>
                                          </p:val>
                                        </p:tav>
                                      </p:tavLst>
                                    </p:anim>
                                    <p:anim calcmode="lin" valueType="num">
                                      <p:cBhvr>
                                        <p:cTn id="16" dur="1000" fill="hold"/>
                                        <p:tgtEl>
                                          <p:spTgt spid="8"/>
                                        </p:tgtEl>
                                        <p:attrNameLst>
                                          <p:attrName>style.rotation</p:attrName>
                                        </p:attrNameLst>
                                      </p:cBhvr>
                                      <p:tavLst>
                                        <p:tav tm="0">
                                          <p:val>
                                            <p:fltVal val="90"/>
                                          </p:val>
                                        </p:tav>
                                        <p:tav tm="100000">
                                          <p:val>
                                            <p:fltVal val="0"/>
                                          </p:val>
                                        </p:tav>
                                      </p:tavLst>
                                    </p:anim>
                                    <p:animEffect transition="in" filter="fade">
                                      <p:cBhvr>
                                        <p:cTn id="17" dur="10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9">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859046C-FB3B-45FD-8522-1AE921565C9D}"/>
              </a:ext>
            </a:extLst>
          </p:cNvPr>
          <p:cNvSpPr>
            <a:spLocks noGrp="1"/>
          </p:cNvSpPr>
          <p:nvPr>
            <p:ph idx="1"/>
          </p:nvPr>
        </p:nvSpPr>
        <p:spPr>
          <a:xfrm>
            <a:off x="736599" y="3766976"/>
            <a:ext cx="11144765" cy="2752530"/>
          </a:xfrm>
        </p:spPr>
        <p:txBody>
          <a:bodyPr>
            <a:noAutofit/>
          </a:bodyPr>
          <a:lstStyle/>
          <a:p>
            <a:pPr algn="l"/>
            <a:r>
              <a:rPr lang="en-US" sz="3200" dirty="0">
                <a:solidFill>
                  <a:srgbClr val="000000"/>
                </a:solidFill>
                <a:latin typeface="+mj-lt"/>
              </a:rPr>
              <a:t>What does STIP stand for?</a:t>
            </a:r>
          </a:p>
          <a:p>
            <a:pPr marL="914400" lvl="1" indent="-457200" algn="l">
              <a:buFont typeface="Wingdings" panose="05000000000000000000" pitchFamily="2" charset="2"/>
              <a:buChar char="Ø"/>
            </a:pPr>
            <a:r>
              <a:rPr lang="en-US" sz="3200" dirty="0">
                <a:solidFill>
                  <a:srgbClr val="000000"/>
                </a:solidFill>
                <a:latin typeface="+mj-lt"/>
              </a:rPr>
              <a:t>State Transportation Improvement Program</a:t>
            </a:r>
          </a:p>
          <a:p>
            <a:pPr algn="l"/>
            <a:r>
              <a:rPr lang="en-US" sz="3200" dirty="0">
                <a:solidFill>
                  <a:srgbClr val="000000"/>
                </a:solidFill>
                <a:latin typeface="+mj-lt"/>
              </a:rPr>
              <a:t>What is the STIP?</a:t>
            </a:r>
          </a:p>
          <a:p>
            <a:pPr marL="914400" lvl="1" indent="-457200" algn="l">
              <a:buFont typeface="Wingdings" panose="05000000000000000000" pitchFamily="2" charset="2"/>
              <a:buChar char="Ø"/>
            </a:pPr>
            <a:r>
              <a:rPr lang="en-US" sz="3200" dirty="0">
                <a:solidFill>
                  <a:srgbClr val="000000"/>
                </a:solidFill>
                <a:latin typeface="+mj-lt"/>
              </a:rPr>
              <a:t>Fundng plan for the next four years (current + 3 years)</a:t>
            </a:r>
          </a:p>
          <a:p>
            <a:pPr marL="914400" lvl="1" indent="-457200" algn="l">
              <a:buFont typeface="Wingdings" panose="05000000000000000000" pitchFamily="2" charset="2"/>
              <a:buChar char="Ø"/>
            </a:pPr>
            <a:r>
              <a:rPr lang="en-US" sz="3200" dirty="0">
                <a:solidFill>
                  <a:srgbClr val="000000"/>
                </a:solidFill>
                <a:latin typeface="+mj-lt"/>
              </a:rPr>
              <a:t>Includes MPO TIPs &amp; projects not included in a TIP</a:t>
            </a:r>
          </a:p>
        </p:txBody>
      </p:sp>
      <p:pic>
        <p:nvPicPr>
          <p:cNvPr id="4" name="Picture 3">
            <a:extLst>
              <a:ext uri="{FF2B5EF4-FFF2-40B4-BE49-F238E27FC236}">
                <a16:creationId xmlns:a16="http://schemas.microsoft.com/office/drawing/2014/main" id="{07465767-3256-4B22-89F7-AE6D23073B8B}"/>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759884" y="690059"/>
            <a:ext cx="10672231" cy="2738941"/>
          </a:xfrm>
          <a:prstGeom prst="rect">
            <a:avLst/>
          </a:prstGeom>
          <a:ln w="76200">
            <a:solidFill>
              <a:srgbClr val="0F5D3A"/>
            </a:solidFill>
          </a:ln>
        </p:spPr>
      </p:pic>
      <p:sp>
        <p:nvSpPr>
          <p:cNvPr id="6" name="Rectangle 5">
            <a:extLst>
              <a:ext uri="{FF2B5EF4-FFF2-40B4-BE49-F238E27FC236}">
                <a16:creationId xmlns:a16="http://schemas.microsoft.com/office/drawing/2014/main" id="{8D7426EE-4DEC-478C-B36E-8A099DD8473F}"/>
              </a:ext>
            </a:extLst>
          </p:cNvPr>
          <p:cNvSpPr/>
          <p:nvPr/>
        </p:nvSpPr>
        <p:spPr>
          <a:xfrm>
            <a:off x="8026305" y="1899031"/>
            <a:ext cx="1531275" cy="1436914"/>
          </a:xfrm>
          <a:prstGeom prst="rect">
            <a:avLst/>
          </a:prstGeom>
          <a:solidFill>
            <a:schemeClr val="accent3">
              <a:alpha val="10000"/>
            </a:schemeClr>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04449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859046C-FB3B-45FD-8522-1AE921565C9D}"/>
              </a:ext>
            </a:extLst>
          </p:cNvPr>
          <p:cNvSpPr>
            <a:spLocks noGrp="1"/>
          </p:cNvSpPr>
          <p:nvPr>
            <p:ph idx="1"/>
          </p:nvPr>
        </p:nvSpPr>
        <p:spPr>
          <a:xfrm>
            <a:off x="760760" y="3639976"/>
            <a:ext cx="11144765" cy="2752530"/>
          </a:xfrm>
        </p:spPr>
        <p:txBody>
          <a:bodyPr>
            <a:noAutofit/>
          </a:bodyPr>
          <a:lstStyle/>
          <a:p>
            <a:pPr algn="l"/>
            <a:r>
              <a:rPr lang="en-US" sz="3200" dirty="0">
                <a:solidFill>
                  <a:srgbClr val="000000"/>
                </a:solidFill>
                <a:latin typeface="+mj-lt"/>
              </a:rPr>
              <a:t>Why is the STIP amount for all phases of this project $0.00?</a:t>
            </a:r>
          </a:p>
          <a:p>
            <a:pPr algn="l"/>
            <a:endParaRPr lang="en-US" sz="800" dirty="0">
              <a:solidFill>
                <a:srgbClr val="000000"/>
              </a:solidFill>
              <a:latin typeface="+mj-lt"/>
            </a:endParaRPr>
          </a:p>
          <a:p>
            <a:pPr marL="914400" lvl="1" indent="-457200" algn="l">
              <a:buFont typeface="Wingdings" panose="05000000000000000000" pitchFamily="2" charset="2"/>
              <a:buChar char="Ø"/>
            </a:pPr>
            <a:r>
              <a:rPr lang="en-US" sz="3200" dirty="0">
                <a:solidFill>
                  <a:srgbClr val="000000"/>
                </a:solidFill>
                <a:latin typeface="+mj-lt"/>
              </a:rPr>
              <a:t>If authorized = $0.00 (</a:t>
            </a:r>
            <a:r>
              <a:rPr lang="en-US" sz="3200" i="1" dirty="0">
                <a:solidFill>
                  <a:srgbClr val="000000"/>
                </a:solidFill>
                <a:latin typeface="+mj-lt"/>
              </a:rPr>
              <a:t>no longer part of the TIP or STIP</a:t>
            </a:r>
            <a:r>
              <a:rPr lang="en-US" sz="3200" dirty="0">
                <a:solidFill>
                  <a:srgbClr val="000000"/>
                </a:solidFill>
                <a:latin typeface="+mj-lt"/>
              </a:rPr>
              <a:t>)</a:t>
            </a:r>
          </a:p>
          <a:p>
            <a:pPr lvl="1" algn="l"/>
            <a:endParaRPr lang="en-US" sz="800" dirty="0">
              <a:solidFill>
                <a:srgbClr val="000000"/>
              </a:solidFill>
              <a:latin typeface="+mj-lt"/>
            </a:endParaRPr>
          </a:p>
          <a:p>
            <a:pPr marL="914400" lvl="1" indent="-457200" algn="l">
              <a:buFont typeface="Wingdings" panose="05000000000000000000" pitchFamily="2" charset="2"/>
              <a:buChar char="Ø"/>
            </a:pPr>
            <a:r>
              <a:rPr lang="en-US" sz="3200" dirty="0">
                <a:solidFill>
                  <a:srgbClr val="000000"/>
                </a:solidFill>
                <a:latin typeface="+mj-lt"/>
              </a:rPr>
              <a:t>Lump sum funds are not listed by individual PI #s. Therefore, they are not listed .</a:t>
            </a:r>
          </a:p>
          <a:p>
            <a:pPr lvl="1" algn="l"/>
            <a:endParaRPr lang="en-US" sz="800" dirty="0">
              <a:solidFill>
                <a:srgbClr val="000000"/>
              </a:solidFill>
              <a:latin typeface="+mj-lt"/>
            </a:endParaRPr>
          </a:p>
          <a:p>
            <a:pPr marL="1371600" lvl="2" indent="-457200" algn="l">
              <a:buFont typeface="Wingdings" panose="05000000000000000000" pitchFamily="2" charset="2"/>
              <a:buChar char="Ø"/>
            </a:pPr>
            <a:r>
              <a:rPr lang="en-US" sz="3000" dirty="0">
                <a:solidFill>
                  <a:srgbClr val="045594"/>
                </a:solidFill>
                <a:latin typeface="+mj-lt"/>
              </a:rPr>
              <a:t>Remember: Lump sum =  bucket of money. </a:t>
            </a:r>
          </a:p>
        </p:txBody>
      </p:sp>
      <p:pic>
        <p:nvPicPr>
          <p:cNvPr id="4" name="Picture 3">
            <a:extLst>
              <a:ext uri="{FF2B5EF4-FFF2-40B4-BE49-F238E27FC236}">
                <a16:creationId xmlns:a16="http://schemas.microsoft.com/office/drawing/2014/main" id="{07465767-3256-4B22-89F7-AE6D23073B8B}"/>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813752" y="691366"/>
            <a:ext cx="10672231" cy="2737634"/>
          </a:xfrm>
          <a:prstGeom prst="rect">
            <a:avLst/>
          </a:prstGeom>
          <a:ln w="76200">
            <a:solidFill>
              <a:srgbClr val="0F5D3A"/>
            </a:solidFill>
          </a:ln>
        </p:spPr>
      </p:pic>
      <p:sp>
        <p:nvSpPr>
          <p:cNvPr id="6" name="Rectangle 5">
            <a:extLst>
              <a:ext uri="{FF2B5EF4-FFF2-40B4-BE49-F238E27FC236}">
                <a16:creationId xmlns:a16="http://schemas.microsoft.com/office/drawing/2014/main" id="{8D7426EE-4DEC-478C-B36E-8A099DD8473F}"/>
              </a:ext>
            </a:extLst>
          </p:cNvPr>
          <p:cNvSpPr/>
          <p:nvPr/>
        </p:nvSpPr>
        <p:spPr>
          <a:xfrm>
            <a:off x="8080433" y="1833103"/>
            <a:ext cx="1531275" cy="1436914"/>
          </a:xfrm>
          <a:prstGeom prst="rect">
            <a:avLst/>
          </a:prstGeom>
          <a:solidFill>
            <a:schemeClr val="accent3">
              <a:alpha val="10000"/>
            </a:schemeClr>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915067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41C14BAC-5FEC-4F87-AD11-64AE59007A66}"/>
              </a:ext>
            </a:extLst>
          </p:cNvPr>
          <p:cNvSpPr>
            <a:spLocks noGrp="1"/>
          </p:cNvSpPr>
          <p:nvPr>
            <p:ph type="subTitle" idx="1"/>
          </p:nvPr>
        </p:nvSpPr>
        <p:spPr>
          <a:xfrm>
            <a:off x="350874" y="1541720"/>
            <a:ext cx="11493796" cy="5090385"/>
          </a:xfrm>
          <a:solidFill>
            <a:srgbClr val="13784B"/>
          </a:solidFill>
        </p:spPr>
        <p:txBody>
          <a:bodyPr>
            <a:noAutofit/>
          </a:bodyPr>
          <a:lstStyle/>
          <a:p>
            <a:endParaRPr lang="en-US" sz="3200" dirty="0">
              <a:solidFill>
                <a:schemeClr val="bg1"/>
              </a:solidFill>
              <a:latin typeface="+mj-lt"/>
            </a:endParaRPr>
          </a:p>
          <a:p>
            <a:endParaRPr lang="en-US" sz="3200" dirty="0">
              <a:solidFill>
                <a:schemeClr val="bg1"/>
              </a:solidFill>
              <a:latin typeface="+mj-lt"/>
            </a:endParaRPr>
          </a:p>
          <a:p>
            <a:pPr indent="52388">
              <a:tabLst>
                <a:tab pos="11482388" algn="l"/>
              </a:tabLst>
            </a:pPr>
            <a:r>
              <a:rPr lang="en-US" sz="3200" dirty="0">
                <a:solidFill>
                  <a:schemeClr val="bg1"/>
                </a:solidFill>
                <a:latin typeface="+mj-lt"/>
              </a:rPr>
              <a:t>A </a:t>
            </a:r>
            <a:r>
              <a:rPr lang="en-US" sz="3200" b="1" dirty="0">
                <a:solidFill>
                  <a:srgbClr val="FFFF00"/>
                </a:solidFill>
                <a:latin typeface="+mj-lt"/>
              </a:rPr>
              <a:t>communication tool </a:t>
            </a:r>
            <a:r>
              <a:rPr lang="en-US" sz="3200" dirty="0">
                <a:solidFill>
                  <a:schemeClr val="bg1"/>
                </a:solidFill>
                <a:latin typeface="+mj-lt"/>
              </a:rPr>
              <a:t>for </a:t>
            </a:r>
            <a:r>
              <a:rPr lang="en-US" sz="3200" dirty="0">
                <a:solidFill>
                  <a:srgbClr val="FFFF00"/>
                </a:solidFill>
                <a:latin typeface="+mj-lt"/>
              </a:rPr>
              <a:t>GDOT </a:t>
            </a:r>
          </a:p>
          <a:p>
            <a:pPr indent="52388">
              <a:tabLst>
                <a:tab pos="11482388" algn="l"/>
              </a:tabLst>
            </a:pPr>
            <a:r>
              <a:rPr lang="en-US" sz="3200" b="1" dirty="0">
                <a:solidFill>
                  <a:srgbClr val="FFFF00"/>
                </a:solidFill>
                <a:latin typeface="+mj-lt"/>
              </a:rPr>
              <a:t>executive management</a:t>
            </a:r>
            <a:r>
              <a:rPr lang="en-US" sz="3200" b="1" dirty="0">
                <a:solidFill>
                  <a:schemeClr val="bg1"/>
                </a:solidFill>
                <a:latin typeface="+mj-lt"/>
              </a:rPr>
              <a:t> </a:t>
            </a:r>
            <a:r>
              <a:rPr lang="en-US" sz="3200" dirty="0">
                <a:solidFill>
                  <a:schemeClr val="bg1"/>
                </a:solidFill>
                <a:latin typeface="+mj-lt"/>
              </a:rPr>
              <a:t>to get a </a:t>
            </a:r>
          </a:p>
          <a:p>
            <a:pPr indent="52388">
              <a:tabLst>
                <a:tab pos="11482388" algn="l"/>
              </a:tabLst>
            </a:pPr>
            <a:r>
              <a:rPr lang="en-US" sz="3200" dirty="0">
                <a:solidFill>
                  <a:schemeClr val="bg1"/>
                </a:solidFill>
                <a:latin typeface="+mj-lt"/>
              </a:rPr>
              <a:t>quick snapshot of the project </a:t>
            </a:r>
          </a:p>
          <a:p>
            <a:pPr indent="52388">
              <a:tabLst>
                <a:tab pos="11482388" algn="l"/>
              </a:tabLst>
            </a:pPr>
            <a:r>
              <a:rPr lang="en-US" sz="3200" dirty="0">
                <a:solidFill>
                  <a:schemeClr val="bg1"/>
                </a:solidFill>
                <a:latin typeface="+mj-lt"/>
              </a:rPr>
              <a:t>when they are coordinating with </a:t>
            </a:r>
          </a:p>
          <a:p>
            <a:pPr indent="52388">
              <a:tabLst>
                <a:tab pos="10463213" algn="l"/>
                <a:tab pos="10972800" algn="l"/>
                <a:tab pos="11482388" algn="l"/>
              </a:tabLst>
            </a:pPr>
            <a:r>
              <a:rPr lang="en-US" sz="3200" dirty="0">
                <a:solidFill>
                  <a:schemeClr val="bg1"/>
                </a:solidFill>
                <a:latin typeface="+mj-lt"/>
              </a:rPr>
              <a:t>stakeholders and politicians.</a:t>
            </a:r>
          </a:p>
        </p:txBody>
      </p:sp>
      <p:sp>
        <p:nvSpPr>
          <p:cNvPr id="2" name="Title 1">
            <a:extLst>
              <a:ext uri="{FF2B5EF4-FFF2-40B4-BE49-F238E27FC236}">
                <a16:creationId xmlns:a16="http://schemas.microsoft.com/office/drawing/2014/main" id="{F0C07EAA-ECDB-47E0-BEE0-D4F9F050661E}"/>
              </a:ext>
            </a:extLst>
          </p:cNvPr>
          <p:cNvSpPr>
            <a:spLocks noGrp="1"/>
          </p:cNvSpPr>
          <p:nvPr>
            <p:ph type="ctrTitle"/>
          </p:nvPr>
        </p:nvSpPr>
        <p:spPr>
          <a:xfrm>
            <a:off x="2095499" y="225893"/>
            <a:ext cx="8001000" cy="1121735"/>
          </a:xfrm>
        </p:spPr>
        <p:txBody>
          <a:bodyPr/>
          <a:lstStyle/>
          <a:p>
            <a:r>
              <a:rPr lang="en-US" sz="4000" dirty="0">
                <a:latin typeface="+mj-lt"/>
              </a:rPr>
              <a:t>What is the purpose of a PSR?</a:t>
            </a:r>
          </a:p>
        </p:txBody>
      </p:sp>
    </p:spTree>
    <p:extLst>
      <p:ext uri="{BB962C8B-B14F-4D97-AF65-F5344CB8AC3E}">
        <p14:creationId xmlns:p14="http://schemas.microsoft.com/office/powerpoint/2010/main" val="31698914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fade">
                                      <p:cBhvr>
                                        <p:cTn id="10" dur="1000"/>
                                        <p:tgtEl>
                                          <p:spTgt spid="3">
                                            <p:txEl>
                                              <p:pRg st="3" end="3"/>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Effect transition="in" filter="fade">
                                      <p:cBhvr>
                                        <p:cTn id="13" dur="1000"/>
                                        <p:tgtEl>
                                          <p:spTgt spid="3">
                                            <p:txEl>
                                              <p:pRg st="4" end="4"/>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5" end="5"/>
                                            </p:txEl>
                                          </p:spTgt>
                                        </p:tgtEl>
                                        <p:attrNameLst>
                                          <p:attrName>style.visibility</p:attrName>
                                        </p:attrNameLst>
                                      </p:cBhvr>
                                      <p:to>
                                        <p:strVal val="visible"/>
                                      </p:to>
                                    </p:set>
                                    <p:animEffect transition="in" filter="fade">
                                      <p:cBhvr>
                                        <p:cTn id="16" dur="1000"/>
                                        <p:tgtEl>
                                          <p:spTgt spid="3">
                                            <p:txEl>
                                              <p:pRg st="5" end="5"/>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animEffect transition="in" filter="fade">
                                      <p:cBhvr>
                                        <p:cTn id="19" dur="1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859046C-FB3B-45FD-8522-1AE921565C9D}"/>
              </a:ext>
            </a:extLst>
          </p:cNvPr>
          <p:cNvSpPr>
            <a:spLocks noGrp="1"/>
          </p:cNvSpPr>
          <p:nvPr>
            <p:ph idx="1"/>
          </p:nvPr>
        </p:nvSpPr>
        <p:spPr>
          <a:xfrm>
            <a:off x="759884" y="3525676"/>
            <a:ext cx="11144765" cy="2752530"/>
          </a:xfrm>
        </p:spPr>
        <p:txBody>
          <a:bodyPr>
            <a:noAutofit/>
          </a:bodyPr>
          <a:lstStyle/>
          <a:p>
            <a:pPr algn="l"/>
            <a:r>
              <a:rPr lang="en-US" sz="3200" dirty="0">
                <a:solidFill>
                  <a:srgbClr val="000000"/>
                </a:solidFill>
                <a:latin typeface="+mj-lt"/>
              </a:rPr>
              <a:t>What does TIP stand for and what organization has a TIP?</a:t>
            </a:r>
          </a:p>
          <a:p>
            <a:pPr marL="914400" lvl="1" indent="-457200" algn="l">
              <a:buFont typeface="Wingdings" panose="05000000000000000000" pitchFamily="2" charset="2"/>
              <a:buChar char="Ø"/>
            </a:pPr>
            <a:r>
              <a:rPr lang="en-US" sz="3200" dirty="0">
                <a:solidFill>
                  <a:srgbClr val="000000"/>
                </a:solidFill>
                <a:latin typeface="+mj-lt"/>
              </a:rPr>
              <a:t>Transportation Improvement Program</a:t>
            </a:r>
          </a:p>
          <a:p>
            <a:pPr marL="914400" lvl="1" indent="-457200" algn="l">
              <a:buFont typeface="Wingdings" panose="05000000000000000000" pitchFamily="2" charset="2"/>
              <a:buChar char="Ø"/>
            </a:pPr>
            <a:r>
              <a:rPr lang="en-US" sz="3200" dirty="0">
                <a:solidFill>
                  <a:srgbClr val="000000"/>
                </a:solidFill>
                <a:latin typeface="+mj-lt"/>
              </a:rPr>
              <a:t>MPO</a:t>
            </a:r>
          </a:p>
          <a:p>
            <a:pPr lvl="1" algn="l"/>
            <a:endParaRPr lang="en-US" sz="1200" dirty="0">
              <a:solidFill>
                <a:srgbClr val="000000"/>
              </a:solidFill>
              <a:latin typeface="+mj-lt"/>
            </a:endParaRPr>
          </a:p>
          <a:p>
            <a:pPr algn="l"/>
            <a:r>
              <a:rPr lang="en-US" sz="3200" dirty="0">
                <a:solidFill>
                  <a:srgbClr val="000000"/>
                </a:solidFill>
                <a:latin typeface="+mj-lt"/>
              </a:rPr>
              <a:t>What does MPO stand for and how many people minimum?</a:t>
            </a:r>
          </a:p>
          <a:p>
            <a:pPr marL="914400" lvl="1" indent="-457200" algn="l">
              <a:buFont typeface="Wingdings" panose="05000000000000000000" pitchFamily="2" charset="2"/>
              <a:buChar char="Ø"/>
            </a:pPr>
            <a:r>
              <a:rPr lang="en-US" sz="3200" dirty="0">
                <a:solidFill>
                  <a:srgbClr val="000000"/>
                </a:solidFill>
                <a:latin typeface="+mj-lt"/>
              </a:rPr>
              <a:t>Metropolitan Planning Organization</a:t>
            </a:r>
          </a:p>
          <a:p>
            <a:pPr marL="914400" lvl="1" indent="-457200" algn="l">
              <a:buFont typeface="Wingdings" panose="05000000000000000000" pitchFamily="2" charset="2"/>
              <a:buChar char="Ø"/>
            </a:pPr>
            <a:r>
              <a:rPr lang="en-US" sz="3200" dirty="0">
                <a:solidFill>
                  <a:srgbClr val="000000"/>
                </a:solidFill>
                <a:latin typeface="+mj-lt"/>
              </a:rPr>
              <a:t>Population of at least 50,000 </a:t>
            </a:r>
          </a:p>
        </p:txBody>
      </p:sp>
      <p:pic>
        <p:nvPicPr>
          <p:cNvPr id="4" name="Picture 3">
            <a:extLst>
              <a:ext uri="{FF2B5EF4-FFF2-40B4-BE49-F238E27FC236}">
                <a16:creationId xmlns:a16="http://schemas.microsoft.com/office/drawing/2014/main" id="{07465767-3256-4B22-89F7-AE6D23073B8B}"/>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759884" y="687825"/>
            <a:ext cx="10672231" cy="2741175"/>
          </a:xfrm>
          <a:prstGeom prst="rect">
            <a:avLst/>
          </a:prstGeom>
          <a:ln w="76200">
            <a:solidFill>
              <a:srgbClr val="0F5D3A"/>
            </a:solidFill>
          </a:ln>
        </p:spPr>
      </p:pic>
      <p:sp>
        <p:nvSpPr>
          <p:cNvPr id="6" name="Rectangle 5">
            <a:extLst>
              <a:ext uri="{FF2B5EF4-FFF2-40B4-BE49-F238E27FC236}">
                <a16:creationId xmlns:a16="http://schemas.microsoft.com/office/drawing/2014/main" id="{8D7426EE-4DEC-478C-B36E-8A099DD8473F}"/>
              </a:ext>
            </a:extLst>
          </p:cNvPr>
          <p:cNvSpPr/>
          <p:nvPr/>
        </p:nvSpPr>
        <p:spPr>
          <a:xfrm>
            <a:off x="8076669" y="1856385"/>
            <a:ext cx="1531275" cy="1436914"/>
          </a:xfrm>
          <a:prstGeom prst="rect">
            <a:avLst/>
          </a:prstGeom>
          <a:solidFill>
            <a:schemeClr val="accent3">
              <a:alpha val="10000"/>
            </a:schemeClr>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680293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1250"/>
                                  </p:stCondLst>
                                  <p:childTnLst>
                                    <p:set>
                                      <p:cBhvr>
                                        <p:cTn id="9"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3">
                                            <p:txEl>
                                              <p:pRg st="5" end="5"/>
                                            </p:txEl>
                                          </p:spTgt>
                                        </p:tgtEl>
                                        <p:attrNameLst>
                                          <p:attrName>style.visibility</p:attrName>
                                        </p:attrNameLst>
                                      </p:cBhvr>
                                      <p:to>
                                        <p:strVal val="visible"/>
                                      </p:to>
                                    </p:set>
                                  </p:childTnLst>
                                </p:cTn>
                              </p:par>
                            </p:childTnLst>
                          </p:cTn>
                        </p:par>
                        <p:par>
                          <p:cTn id="18" fill="hold">
                            <p:stCondLst>
                              <p:cond delay="0"/>
                            </p:stCondLst>
                            <p:childTnLst>
                              <p:par>
                                <p:cTn id="19" presetID="1" presetClass="entr" presetSubtype="0" fill="hold" nodeType="afterEffect">
                                  <p:stCondLst>
                                    <p:cond delay="125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853284-050A-0C5D-0B63-74ED24005A61}"/>
              </a:ext>
            </a:extLst>
          </p:cNvPr>
          <p:cNvSpPr>
            <a:spLocks noGrp="1"/>
          </p:cNvSpPr>
          <p:nvPr>
            <p:ph type="title"/>
          </p:nvPr>
        </p:nvSpPr>
        <p:spPr>
          <a:xfrm>
            <a:off x="1885561" y="482599"/>
            <a:ext cx="8420877" cy="1070615"/>
          </a:xfrm>
        </p:spPr>
        <p:txBody>
          <a:bodyPr vert="horz" lIns="91440" tIns="45720" rIns="91440" bIns="45720" rtlCol="0" anchor="b">
            <a:normAutofit/>
          </a:bodyPr>
          <a:lstStyle/>
          <a:p>
            <a:r>
              <a:rPr lang="en-US" sz="4800" dirty="0"/>
              <a:t>TPro PM Notes</a:t>
            </a:r>
          </a:p>
        </p:txBody>
      </p:sp>
      <p:pic>
        <p:nvPicPr>
          <p:cNvPr id="5" name="Picture 4">
            <a:extLst>
              <a:ext uri="{FF2B5EF4-FFF2-40B4-BE49-F238E27FC236}">
                <a16:creationId xmlns:a16="http://schemas.microsoft.com/office/drawing/2014/main" id="{899BA22F-9665-3777-4D3E-0CF454968239}"/>
              </a:ext>
            </a:extLst>
          </p:cNvPr>
          <p:cNvPicPr>
            <a:picLocks noChangeAspect="1"/>
          </p:cNvPicPr>
          <p:nvPr/>
        </p:nvPicPr>
        <p:blipFill>
          <a:blip r:embed="rId3"/>
          <a:stretch>
            <a:fillRect/>
          </a:stretch>
        </p:blipFill>
        <p:spPr>
          <a:xfrm>
            <a:off x="1267180" y="2070100"/>
            <a:ext cx="9657638" cy="3884438"/>
          </a:xfrm>
          <a:prstGeom prst="rect">
            <a:avLst/>
          </a:prstGeom>
          <a:ln w="76200">
            <a:solidFill>
              <a:srgbClr val="0F5D3A"/>
            </a:solidFill>
          </a:ln>
        </p:spPr>
      </p:pic>
    </p:spTree>
    <p:extLst>
      <p:ext uri="{BB962C8B-B14F-4D97-AF65-F5344CB8AC3E}">
        <p14:creationId xmlns:p14="http://schemas.microsoft.com/office/powerpoint/2010/main" val="40109504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706AD95A-F594-1CC8-C932-DC9B396A74F3}"/>
              </a:ext>
            </a:extLst>
          </p:cNvPr>
          <p:cNvSpPr>
            <a:spLocks noGrp="1"/>
          </p:cNvSpPr>
          <p:nvPr>
            <p:ph type="title"/>
          </p:nvPr>
        </p:nvSpPr>
        <p:spPr>
          <a:xfrm>
            <a:off x="2142321" y="-1621671"/>
            <a:ext cx="7760694" cy="3028983"/>
          </a:xfrm>
        </p:spPr>
        <p:txBody>
          <a:bodyPr vert="horz" lIns="91440" tIns="45720" rIns="91440" bIns="45720" rtlCol="0" anchor="b">
            <a:normAutofit/>
          </a:bodyPr>
          <a:lstStyle/>
          <a:p>
            <a:r>
              <a:rPr lang="en-US" sz="4800" dirty="0"/>
              <a:t>TPro PM Notes: FORMATS</a:t>
            </a:r>
          </a:p>
        </p:txBody>
      </p:sp>
      <p:grpSp>
        <p:nvGrpSpPr>
          <p:cNvPr id="7" name="Group 6">
            <a:extLst>
              <a:ext uri="{FF2B5EF4-FFF2-40B4-BE49-F238E27FC236}">
                <a16:creationId xmlns:a16="http://schemas.microsoft.com/office/drawing/2014/main" id="{F5496FD3-ED06-E518-DEB7-5C27ECDF4389}"/>
              </a:ext>
            </a:extLst>
          </p:cNvPr>
          <p:cNvGrpSpPr/>
          <p:nvPr/>
        </p:nvGrpSpPr>
        <p:grpSpPr>
          <a:xfrm>
            <a:off x="7665715" y="2260617"/>
            <a:ext cx="2611750" cy="3309512"/>
            <a:chOff x="7774872" y="2260617"/>
            <a:chExt cx="2611750" cy="3309512"/>
          </a:xfrm>
        </p:grpSpPr>
        <p:sp>
          <p:nvSpPr>
            <p:cNvPr id="5" name="Oval 4">
              <a:extLst>
                <a:ext uri="{FF2B5EF4-FFF2-40B4-BE49-F238E27FC236}">
                  <a16:creationId xmlns:a16="http://schemas.microsoft.com/office/drawing/2014/main" id="{2DF64DDB-7D01-D4EC-DA71-69FD5FA1C70B}"/>
                </a:ext>
              </a:extLst>
            </p:cNvPr>
            <p:cNvSpPr/>
            <p:nvPr/>
          </p:nvSpPr>
          <p:spPr>
            <a:xfrm>
              <a:off x="8199475" y="2860523"/>
              <a:ext cx="1762544" cy="1644450"/>
            </a:xfrm>
            <a:prstGeom prst="ellipse">
              <a:avLst/>
            </a:prstGeom>
            <a:solidFill>
              <a:srgbClr val="0F5D3A"/>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3200">
                <a:solidFill>
                  <a:srgbClr val="000000"/>
                </a:solidFill>
                <a:latin typeface="+mj-lt"/>
              </a:endParaRPr>
            </a:p>
          </p:txBody>
        </p:sp>
        <p:grpSp>
          <p:nvGrpSpPr>
            <p:cNvPr id="20" name="Group 19">
              <a:extLst>
                <a:ext uri="{FF2B5EF4-FFF2-40B4-BE49-F238E27FC236}">
                  <a16:creationId xmlns:a16="http://schemas.microsoft.com/office/drawing/2014/main" id="{77BFD32F-898E-2599-3C07-7838FC3B72BD}"/>
                </a:ext>
              </a:extLst>
            </p:cNvPr>
            <p:cNvGrpSpPr/>
            <p:nvPr/>
          </p:nvGrpSpPr>
          <p:grpSpPr>
            <a:xfrm>
              <a:off x="7774872" y="2260617"/>
              <a:ext cx="2611750" cy="3309512"/>
              <a:chOff x="5803075" y="1699045"/>
              <a:chExt cx="3320141" cy="4207157"/>
            </a:xfrm>
          </p:grpSpPr>
          <p:grpSp>
            <p:nvGrpSpPr>
              <p:cNvPr id="13" name="Group 12">
                <a:extLst>
                  <a:ext uri="{FF2B5EF4-FFF2-40B4-BE49-F238E27FC236}">
                    <a16:creationId xmlns:a16="http://schemas.microsoft.com/office/drawing/2014/main" id="{09AC1303-8D3F-20C6-BBDC-22DAE7E8CF5E}"/>
                  </a:ext>
                </a:extLst>
              </p:cNvPr>
              <p:cNvGrpSpPr/>
              <p:nvPr/>
            </p:nvGrpSpPr>
            <p:grpSpPr>
              <a:xfrm>
                <a:off x="5803075" y="2523674"/>
                <a:ext cx="3320141" cy="3382528"/>
                <a:chOff x="946067" y="2167414"/>
                <a:chExt cx="3320141" cy="3382528"/>
              </a:xfrm>
            </p:grpSpPr>
            <p:pic>
              <p:nvPicPr>
                <p:cNvPr id="11" name="Graphic 10" descr="Excavator with solid fill">
                  <a:extLst>
                    <a:ext uri="{FF2B5EF4-FFF2-40B4-BE49-F238E27FC236}">
                      <a16:creationId xmlns:a16="http://schemas.microsoft.com/office/drawing/2014/main" id="{6E3D404A-4EDB-9874-9E36-4B7D513F652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803162" y="2167414"/>
                  <a:ext cx="1848269" cy="1848268"/>
                </a:xfrm>
                <a:prstGeom prst="rect">
                  <a:avLst/>
                </a:prstGeom>
              </p:spPr>
            </p:pic>
            <p:sp>
              <p:nvSpPr>
                <p:cNvPr id="12" name="TextBox 11">
                  <a:extLst>
                    <a:ext uri="{FF2B5EF4-FFF2-40B4-BE49-F238E27FC236}">
                      <a16:creationId xmlns:a16="http://schemas.microsoft.com/office/drawing/2014/main" id="{19908948-0B06-3109-B6E6-B37843D684B7}"/>
                    </a:ext>
                  </a:extLst>
                </p:cNvPr>
                <p:cNvSpPr txBox="1"/>
                <p:nvPr/>
              </p:nvSpPr>
              <p:spPr>
                <a:xfrm>
                  <a:off x="946067" y="4180548"/>
                  <a:ext cx="3320141" cy="1369394"/>
                </a:xfrm>
                <a:prstGeom prst="rect">
                  <a:avLst/>
                </a:prstGeom>
                <a:noFill/>
              </p:spPr>
              <p:txBody>
                <a:bodyPr wrap="square" rtlCol="0">
                  <a:spAutoFit/>
                </a:bodyPr>
                <a:lstStyle/>
                <a:p>
                  <a:pPr algn="ctr" defTabSz="356616">
                    <a:spcAft>
                      <a:spcPts val="600"/>
                    </a:spcAft>
                  </a:pPr>
                  <a:r>
                    <a:rPr lang="en-US" sz="3200" kern="1200" dirty="0">
                      <a:solidFill>
                        <a:srgbClr val="000000"/>
                      </a:solidFill>
                      <a:latin typeface="+mj-lt"/>
                      <a:ea typeface="+mn-ea"/>
                      <a:cs typeface="+mn-cs"/>
                    </a:rPr>
                    <a:t>Within 7 months of Let</a:t>
                  </a:r>
                  <a:endParaRPr lang="en-US" sz="3200" dirty="0">
                    <a:solidFill>
                      <a:srgbClr val="000000"/>
                    </a:solidFill>
                    <a:latin typeface="+mj-lt"/>
                  </a:endParaRPr>
                </a:p>
              </p:txBody>
            </p:sp>
          </p:grpSp>
          <p:sp>
            <p:nvSpPr>
              <p:cNvPr id="18" name="TextBox 17">
                <a:extLst>
                  <a:ext uri="{FF2B5EF4-FFF2-40B4-BE49-F238E27FC236}">
                    <a16:creationId xmlns:a16="http://schemas.microsoft.com/office/drawing/2014/main" id="{62B590D1-70FC-73AF-18CE-D9FF59F1D0A3}"/>
                  </a:ext>
                </a:extLst>
              </p:cNvPr>
              <p:cNvSpPr txBox="1"/>
              <p:nvPr/>
            </p:nvSpPr>
            <p:spPr>
              <a:xfrm>
                <a:off x="5966854" y="1699045"/>
                <a:ext cx="2992581" cy="743385"/>
              </a:xfrm>
              <a:prstGeom prst="rect">
                <a:avLst/>
              </a:prstGeom>
              <a:noFill/>
            </p:spPr>
            <p:txBody>
              <a:bodyPr wrap="square" rtlCol="0">
                <a:spAutoFit/>
              </a:bodyPr>
              <a:lstStyle/>
              <a:p>
                <a:pPr algn="ctr" defTabSz="356616">
                  <a:spcAft>
                    <a:spcPts val="600"/>
                  </a:spcAft>
                </a:pPr>
                <a:r>
                  <a:rPr lang="en-US" sz="3200" b="1" kern="1200" dirty="0">
                    <a:solidFill>
                      <a:srgbClr val="000000"/>
                    </a:solidFill>
                    <a:latin typeface="+mj-lt"/>
                    <a:ea typeface="+mn-ea"/>
                    <a:cs typeface="+mn-cs"/>
                  </a:rPr>
                  <a:t>LET STATUS</a:t>
                </a:r>
                <a:endParaRPr lang="en-US" sz="3200" b="1" dirty="0">
                  <a:solidFill>
                    <a:srgbClr val="000000"/>
                  </a:solidFill>
                  <a:latin typeface="+mj-lt"/>
                </a:endParaRPr>
              </a:p>
            </p:txBody>
          </p:sp>
        </p:grpSp>
      </p:grpSp>
      <p:grpSp>
        <p:nvGrpSpPr>
          <p:cNvPr id="21" name="Group 20">
            <a:extLst>
              <a:ext uri="{FF2B5EF4-FFF2-40B4-BE49-F238E27FC236}">
                <a16:creationId xmlns:a16="http://schemas.microsoft.com/office/drawing/2014/main" id="{E765AFF5-842C-7F82-1076-366BF0DBF8C8}"/>
              </a:ext>
            </a:extLst>
          </p:cNvPr>
          <p:cNvGrpSpPr/>
          <p:nvPr/>
        </p:nvGrpSpPr>
        <p:grpSpPr>
          <a:xfrm>
            <a:off x="1823215" y="2260617"/>
            <a:ext cx="3643600" cy="3309512"/>
            <a:chOff x="1026043" y="1613686"/>
            <a:chExt cx="4866424" cy="4420214"/>
          </a:xfrm>
        </p:grpSpPr>
        <p:grpSp>
          <p:nvGrpSpPr>
            <p:cNvPr id="14" name="Group 13">
              <a:extLst>
                <a:ext uri="{FF2B5EF4-FFF2-40B4-BE49-F238E27FC236}">
                  <a16:creationId xmlns:a16="http://schemas.microsoft.com/office/drawing/2014/main" id="{93F4FF98-E0C7-F879-8682-CB0E840373C9}"/>
                </a:ext>
              </a:extLst>
            </p:cNvPr>
            <p:cNvGrpSpPr/>
            <p:nvPr/>
          </p:nvGrpSpPr>
          <p:grpSpPr>
            <a:xfrm>
              <a:off x="1412149" y="2398816"/>
              <a:ext cx="4046566" cy="3635084"/>
              <a:chOff x="582855" y="2042556"/>
              <a:chExt cx="4046566" cy="3635084"/>
            </a:xfrm>
          </p:grpSpPr>
          <p:sp>
            <p:nvSpPr>
              <p:cNvPr id="15" name="Oval 14">
                <a:extLst>
                  <a:ext uri="{FF2B5EF4-FFF2-40B4-BE49-F238E27FC236}">
                    <a16:creationId xmlns:a16="http://schemas.microsoft.com/office/drawing/2014/main" id="{5A7AA1C3-2094-D3E4-6CA5-20CF5576093D}"/>
                  </a:ext>
                </a:extLst>
              </p:cNvPr>
              <p:cNvSpPr/>
              <p:nvPr/>
            </p:nvSpPr>
            <p:spPr>
              <a:xfrm>
                <a:off x="1452927" y="2042556"/>
                <a:ext cx="2354069" cy="2196342"/>
              </a:xfrm>
              <a:prstGeom prst="ellipse">
                <a:avLst/>
              </a:prstGeom>
              <a:solidFill>
                <a:srgbClr val="045594"/>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3200">
                  <a:solidFill>
                    <a:srgbClr val="000000"/>
                  </a:solidFill>
                  <a:latin typeface="+mj-lt"/>
                </a:endParaRPr>
              </a:p>
            </p:txBody>
          </p:sp>
          <p:pic>
            <p:nvPicPr>
              <p:cNvPr id="16" name="Graphic 15" descr="Blueprint with solid fill">
                <a:extLst>
                  <a:ext uri="{FF2B5EF4-FFF2-40B4-BE49-F238E27FC236}">
                    <a16:creationId xmlns:a16="http://schemas.microsoft.com/office/drawing/2014/main" id="{19EFA656-293F-FE31-66C6-1F8AFAB27C8D}"/>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1728636" y="2232827"/>
                <a:ext cx="1832856" cy="1832856"/>
              </a:xfrm>
              <a:prstGeom prst="rect">
                <a:avLst/>
              </a:prstGeom>
            </p:spPr>
          </p:pic>
          <p:sp>
            <p:nvSpPr>
              <p:cNvPr id="17" name="TextBox 16">
                <a:extLst>
                  <a:ext uri="{FF2B5EF4-FFF2-40B4-BE49-F238E27FC236}">
                    <a16:creationId xmlns:a16="http://schemas.microsoft.com/office/drawing/2014/main" id="{32B40AE1-1996-33BC-96CD-7EAABF3094BE}"/>
                  </a:ext>
                </a:extLst>
              </p:cNvPr>
              <p:cNvSpPr txBox="1"/>
              <p:nvPr/>
            </p:nvSpPr>
            <p:spPr>
              <a:xfrm>
                <a:off x="582855" y="4238898"/>
                <a:ext cx="4046566" cy="1438742"/>
              </a:xfrm>
              <a:prstGeom prst="rect">
                <a:avLst/>
              </a:prstGeom>
              <a:noFill/>
            </p:spPr>
            <p:txBody>
              <a:bodyPr wrap="square" rtlCol="0">
                <a:spAutoFit/>
              </a:bodyPr>
              <a:lstStyle/>
              <a:p>
                <a:pPr algn="ctr" defTabSz="338328">
                  <a:spcAft>
                    <a:spcPts val="600"/>
                  </a:spcAft>
                </a:pPr>
                <a:r>
                  <a:rPr lang="en-US" sz="3200" kern="1200" dirty="0">
                    <a:solidFill>
                      <a:srgbClr val="000000"/>
                    </a:solidFill>
                    <a:latin typeface="+mj-lt"/>
                    <a:ea typeface="+mn-ea"/>
                    <a:cs typeface="+mn-cs"/>
                  </a:rPr>
                  <a:t>More than 7 months from Let</a:t>
                </a:r>
                <a:endParaRPr lang="en-US" sz="3200" dirty="0">
                  <a:solidFill>
                    <a:srgbClr val="000000"/>
                  </a:solidFill>
                  <a:latin typeface="+mj-lt"/>
                </a:endParaRPr>
              </a:p>
            </p:txBody>
          </p:sp>
        </p:grpSp>
        <p:sp>
          <p:nvSpPr>
            <p:cNvPr id="19" name="TextBox 18">
              <a:extLst>
                <a:ext uri="{FF2B5EF4-FFF2-40B4-BE49-F238E27FC236}">
                  <a16:creationId xmlns:a16="http://schemas.microsoft.com/office/drawing/2014/main" id="{C46D43C8-01B5-A8E5-954A-C1F984A68B55}"/>
                </a:ext>
              </a:extLst>
            </p:cNvPr>
            <p:cNvSpPr txBox="1"/>
            <p:nvPr/>
          </p:nvSpPr>
          <p:spPr>
            <a:xfrm>
              <a:off x="1026043" y="1613686"/>
              <a:ext cx="4866424" cy="781031"/>
            </a:xfrm>
            <a:prstGeom prst="rect">
              <a:avLst/>
            </a:prstGeom>
            <a:noFill/>
          </p:spPr>
          <p:txBody>
            <a:bodyPr wrap="square" rtlCol="0">
              <a:spAutoFit/>
            </a:bodyPr>
            <a:lstStyle/>
            <a:p>
              <a:pPr algn="ctr" defTabSz="338328">
                <a:spcAft>
                  <a:spcPts val="600"/>
                </a:spcAft>
              </a:pPr>
              <a:r>
                <a:rPr lang="en-US" sz="3200" b="1" kern="1200" dirty="0">
                  <a:solidFill>
                    <a:srgbClr val="000000"/>
                  </a:solidFill>
                  <a:latin typeface="+mj-lt"/>
                  <a:ea typeface="+mn-ea"/>
                  <a:cs typeface="+mn-cs"/>
                </a:rPr>
                <a:t>NOT IN LET STATUS</a:t>
              </a:r>
              <a:endParaRPr lang="en-US" sz="3200" b="1" dirty="0">
                <a:solidFill>
                  <a:srgbClr val="000000"/>
                </a:solidFill>
                <a:latin typeface="+mj-lt"/>
              </a:endParaRPr>
            </a:p>
          </p:txBody>
        </p:sp>
      </p:grpSp>
    </p:spTree>
    <p:extLst>
      <p:ext uri="{BB962C8B-B14F-4D97-AF65-F5344CB8AC3E}">
        <p14:creationId xmlns:p14="http://schemas.microsoft.com/office/powerpoint/2010/main" val="41757731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73BCE1-D80A-1149-39BE-92804BC4B328}"/>
              </a:ext>
            </a:extLst>
          </p:cNvPr>
          <p:cNvSpPr>
            <a:spLocks noGrp="1"/>
          </p:cNvSpPr>
          <p:nvPr>
            <p:ph type="title"/>
          </p:nvPr>
        </p:nvSpPr>
        <p:spPr>
          <a:xfrm>
            <a:off x="607404" y="659459"/>
            <a:ext cx="10977192" cy="771896"/>
          </a:xfrm>
          <a:noFill/>
        </p:spPr>
        <p:txBody>
          <a:bodyPr/>
          <a:lstStyle/>
          <a:p>
            <a:r>
              <a:rPr lang="en-US" sz="4800" dirty="0">
                <a:latin typeface="+mj-lt"/>
              </a:rPr>
              <a:t>TPro PM Notes: Projects Not in Let Status</a:t>
            </a:r>
          </a:p>
        </p:txBody>
      </p:sp>
      <p:sp>
        <p:nvSpPr>
          <p:cNvPr id="3" name="Content Placeholder 2">
            <a:extLst>
              <a:ext uri="{FF2B5EF4-FFF2-40B4-BE49-F238E27FC236}">
                <a16:creationId xmlns:a16="http://schemas.microsoft.com/office/drawing/2014/main" id="{090201EC-C228-1869-2AEB-5A406F05511B}"/>
              </a:ext>
            </a:extLst>
          </p:cNvPr>
          <p:cNvSpPr>
            <a:spLocks noGrp="1"/>
          </p:cNvSpPr>
          <p:nvPr>
            <p:ph idx="1"/>
          </p:nvPr>
        </p:nvSpPr>
        <p:spPr>
          <a:xfrm>
            <a:off x="1828800" y="1484371"/>
            <a:ext cx="8534400" cy="5222175"/>
          </a:xfrm>
        </p:spPr>
        <p:txBody>
          <a:bodyPr>
            <a:noAutofit/>
          </a:bodyPr>
          <a:lstStyle/>
          <a:p>
            <a:pPr marL="457200" indent="-457200" algn="l">
              <a:buFont typeface="Wingdings" panose="05000000000000000000" pitchFamily="2" charset="2"/>
              <a:buChar char="Ø"/>
            </a:pPr>
            <a:r>
              <a:rPr lang="en-US" sz="3200" dirty="0">
                <a:solidFill>
                  <a:srgbClr val="000000"/>
                </a:solidFill>
                <a:latin typeface="+mj-lt"/>
              </a:rPr>
              <a:t>Follow the OPD Template</a:t>
            </a:r>
          </a:p>
          <a:p>
            <a:pPr algn="l"/>
            <a:endParaRPr lang="en-US" sz="1400" dirty="0">
              <a:solidFill>
                <a:srgbClr val="000000"/>
              </a:solidFill>
              <a:latin typeface="+mj-lt"/>
            </a:endParaRPr>
          </a:p>
          <a:p>
            <a:pPr marL="457200" indent="-457200" algn="l">
              <a:buFont typeface="Wingdings" panose="05000000000000000000" pitchFamily="2" charset="2"/>
              <a:buChar char="Ø"/>
            </a:pPr>
            <a:r>
              <a:rPr lang="en-US" sz="3200" dirty="0">
                <a:solidFill>
                  <a:srgbClr val="000000"/>
                </a:solidFill>
                <a:latin typeface="+mj-lt"/>
              </a:rPr>
              <a:t>General Format:</a:t>
            </a:r>
          </a:p>
          <a:p>
            <a:pPr marL="457200" indent="-457200" algn="l">
              <a:buFont typeface="Wingdings" panose="05000000000000000000" pitchFamily="2" charset="2"/>
              <a:buChar char="Ø"/>
            </a:pPr>
            <a:endParaRPr lang="en-US" sz="800" dirty="0">
              <a:solidFill>
                <a:srgbClr val="000000"/>
              </a:solidFill>
              <a:latin typeface="+mj-lt"/>
            </a:endParaRPr>
          </a:p>
          <a:p>
            <a:pPr marL="914400" lvl="1" indent="-457200" algn="l">
              <a:buFont typeface="Wingdings" panose="05000000000000000000" pitchFamily="2" charset="2"/>
              <a:buChar char="Ø"/>
            </a:pPr>
            <a:r>
              <a:rPr lang="en-US" sz="3000" dirty="0">
                <a:solidFill>
                  <a:srgbClr val="000000"/>
                </a:solidFill>
                <a:latin typeface="+mj-lt"/>
              </a:rPr>
              <a:t>Scope</a:t>
            </a:r>
          </a:p>
          <a:p>
            <a:pPr marL="914400" lvl="1" indent="-457200" algn="l">
              <a:buFont typeface="Wingdings" panose="05000000000000000000" pitchFamily="2" charset="2"/>
              <a:buChar char="Ø"/>
            </a:pPr>
            <a:endParaRPr lang="en-US" sz="800" dirty="0">
              <a:solidFill>
                <a:srgbClr val="000000"/>
              </a:solidFill>
              <a:latin typeface="+mj-lt"/>
            </a:endParaRPr>
          </a:p>
          <a:p>
            <a:pPr marL="914400" lvl="1" indent="-457200" algn="l">
              <a:buFont typeface="Wingdings" panose="05000000000000000000" pitchFamily="2" charset="2"/>
              <a:buChar char="Ø"/>
            </a:pPr>
            <a:r>
              <a:rPr lang="en-US" sz="3000" dirty="0">
                <a:solidFill>
                  <a:srgbClr val="000000"/>
                </a:solidFill>
                <a:latin typeface="+mj-lt"/>
              </a:rPr>
              <a:t>Schedule</a:t>
            </a:r>
          </a:p>
          <a:p>
            <a:pPr lvl="1" algn="l"/>
            <a:endParaRPr lang="en-US" sz="800" dirty="0">
              <a:solidFill>
                <a:srgbClr val="000000"/>
              </a:solidFill>
              <a:latin typeface="+mj-lt"/>
            </a:endParaRPr>
          </a:p>
          <a:p>
            <a:pPr marL="914400" lvl="1" indent="-457200" algn="l">
              <a:buFont typeface="Wingdings" panose="05000000000000000000" pitchFamily="2" charset="2"/>
              <a:buChar char="Ø"/>
            </a:pPr>
            <a:r>
              <a:rPr lang="en-US" sz="3000" dirty="0">
                <a:solidFill>
                  <a:srgbClr val="000000"/>
                </a:solidFill>
                <a:latin typeface="+mj-lt"/>
              </a:rPr>
              <a:t>Next Milestone</a:t>
            </a:r>
          </a:p>
          <a:p>
            <a:pPr marL="914400" lvl="1" indent="-457200" algn="l">
              <a:buFont typeface="Wingdings" panose="05000000000000000000" pitchFamily="2" charset="2"/>
              <a:buChar char="Ø"/>
            </a:pPr>
            <a:endParaRPr lang="en-US" sz="800" dirty="0">
              <a:solidFill>
                <a:srgbClr val="000000"/>
              </a:solidFill>
              <a:latin typeface="+mj-lt"/>
            </a:endParaRPr>
          </a:p>
          <a:p>
            <a:pPr marL="914400" lvl="1" indent="-457200" algn="l">
              <a:buFont typeface="Wingdings" panose="05000000000000000000" pitchFamily="2" charset="2"/>
              <a:buChar char="Ø"/>
            </a:pPr>
            <a:r>
              <a:rPr lang="en-US" sz="3000" dirty="0">
                <a:solidFill>
                  <a:srgbClr val="000000"/>
                </a:solidFill>
                <a:latin typeface="+mj-lt"/>
              </a:rPr>
              <a:t>Risk/Issue</a:t>
            </a:r>
          </a:p>
          <a:p>
            <a:pPr marL="914400" lvl="1" indent="-457200" algn="l">
              <a:buFont typeface="Wingdings" panose="05000000000000000000" pitchFamily="2" charset="2"/>
              <a:buChar char="Ø"/>
            </a:pPr>
            <a:endParaRPr lang="en-US" sz="800" dirty="0">
              <a:solidFill>
                <a:srgbClr val="000000"/>
              </a:solidFill>
              <a:latin typeface="+mj-lt"/>
            </a:endParaRPr>
          </a:p>
          <a:p>
            <a:pPr marL="914400" lvl="1" indent="-457200" algn="l">
              <a:buFont typeface="Wingdings" panose="05000000000000000000" pitchFamily="2" charset="2"/>
              <a:buChar char="Ø"/>
            </a:pPr>
            <a:r>
              <a:rPr lang="en-US" sz="3000" dirty="0">
                <a:solidFill>
                  <a:srgbClr val="000000"/>
                </a:solidFill>
                <a:latin typeface="+mj-lt"/>
              </a:rPr>
              <a:t>Budget</a:t>
            </a:r>
          </a:p>
          <a:p>
            <a:pPr marL="914400" lvl="1" indent="-457200" algn="l">
              <a:buFont typeface="Wingdings" panose="05000000000000000000" pitchFamily="2" charset="2"/>
              <a:buChar char="Ø"/>
            </a:pPr>
            <a:endParaRPr lang="en-US" sz="800" dirty="0">
              <a:solidFill>
                <a:srgbClr val="000000"/>
              </a:solidFill>
              <a:latin typeface="+mj-lt"/>
            </a:endParaRPr>
          </a:p>
          <a:p>
            <a:pPr marL="914400" lvl="1" indent="-457200" algn="l">
              <a:buFont typeface="Wingdings" panose="05000000000000000000" pitchFamily="2" charset="2"/>
              <a:buChar char="Ø"/>
            </a:pPr>
            <a:r>
              <a:rPr lang="en-US" sz="3000" dirty="0">
                <a:solidFill>
                  <a:srgbClr val="000000"/>
                </a:solidFill>
                <a:latin typeface="+mj-lt"/>
              </a:rPr>
              <a:t>PM’s initials &amp; date of update</a:t>
            </a:r>
          </a:p>
          <a:p>
            <a:pPr marL="914400" lvl="2" indent="0" algn="l">
              <a:buNone/>
            </a:pPr>
            <a:endParaRPr lang="en-US" sz="3200" dirty="0">
              <a:solidFill>
                <a:srgbClr val="000000"/>
              </a:solidFill>
              <a:latin typeface="+mj-lt"/>
            </a:endParaRPr>
          </a:p>
        </p:txBody>
      </p:sp>
    </p:spTree>
    <p:extLst>
      <p:ext uri="{BB962C8B-B14F-4D97-AF65-F5344CB8AC3E}">
        <p14:creationId xmlns:p14="http://schemas.microsoft.com/office/powerpoint/2010/main" val="15147583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par>
                          <p:cTn id="11" fill="hold">
                            <p:stCondLst>
                              <p:cond delay="0"/>
                            </p:stCondLst>
                            <p:childTnLst>
                              <p:par>
                                <p:cTn id="12" presetID="1" presetClass="entr" presetSubtype="0" fill="hold" nodeType="afterEffect">
                                  <p:stCondLst>
                                    <p:cond delay="1000"/>
                                  </p:stCondLst>
                                  <p:childTnLst>
                                    <p:set>
                                      <p:cBhvr>
                                        <p:cTn id="13" dur="1" fill="hold">
                                          <p:stCondLst>
                                            <p:cond delay="0"/>
                                          </p:stCondLst>
                                        </p:cTn>
                                        <p:tgtEl>
                                          <p:spTgt spid="3">
                                            <p:txEl>
                                              <p:pRg st="4" end="4"/>
                                            </p:txEl>
                                          </p:spTgt>
                                        </p:tgtEl>
                                        <p:attrNameLst>
                                          <p:attrName>style.visibility</p:attrName>
                                        </p:attrNameLst>
                                      </p:cBhvr>
                                      <p:to>
                                        <p:strVal val="visible"/>
                                      </p:to>
                                    </p:set>
                                  </p:childTnLst>
                                </p:cTn>
                              </p:par>
                            </p:childTnLst>
                          </p:cTn>
                        </p:par>
                        <p:par>
                          <p:cTn id="14" fill="hold">
                            <p:stCondLst>
                              <p:cond delay="1000"/>
                            </p:stCondLst>
                            <p:childTnLst>
                              <p:par>
                                <p:cTn id="15" presetID="1" presetClass="entr" presetSubtype="0" fill="hold" nodeType="afterEffect">
                                  <p:stCondLst>
                                    <p:cond delay="1000"/>
                                  </p:stCondLst>
                                  <p:childTnLst>
                                    <p:set>
                                      <p:cBhvr>
                                        <p:cTn id="16" dur="1" fill="hold">
                                          <p:stCondLst>
                                            <p:cond delay="0"/>
                                          </p:stCondLst>
                                        </p:cTn>
                                        <p:tgtEl>
                                          <p:spTgt spid="3">
                                            <p:txEl>
                                              <p:pRg st="6" end="6"/>
                                            </p:txEl>
                                          </p:spTgt>
                                        </p:tgtEl>
                                        <p:attrNameLst>
                                          <p:attrName>style.visibility</p:attrName>
                                        </p:attrNameLst>
                                      </p:cBhvr>
                                      <p:to>
                                        <p:strVal val="visible"/>
                                      </p:to>
                                    </p:set>
                                  </p:childTnLst>
                                </p:cTn>
                              </p:par>
                            </p:childTnLst>
                          </p:cTn>
                        </p:par>
                        <p:par>
                          <p:cTn id="17" fill="hold">
                            <p:stCondLst>
                              <p:cond delay="2000"/>
                            </p:stCondLst>
                            <p:childTnLst>
                              <p:par>
                                <p:cTn id="18" presetID="1" presetClass="entr" presetSubtype="0" fill="hold" nodeType="afterEffect">
                                  <p:stCondLst>
                                    <p:cond delay="1000"/>
                                  </p:stCondLst>
                                  <p:childTnLst>
                                    <p:set>
                                      <p:cBhvr>
                                        <p:cTn id="19" dur="1" fill="hold">
                                          <p:stCondLst>
                                            <p:cond delay="0"/>
                                          </p:stCondLst>
                                        </p:cTn>
                                        <p:tgtEl>
                                          <p:spTgt spid="3">
                                            <p:txEl>
                                              <p:pRg st="8" end="8"/>
                                            </p:txEl>
                                          </p:spTgt>
                                        </p:tgtEl>
                                        <p:attrNameLst>
                                          <p:attrName>style.visibility</p:attrName>
                                        </p:attrNameLst>
                                      </p:cBhvr>
                                      <p:to>
                                        <p:strVal val="visible"/>
                                      </p:to>
                                    </p:set>
                                  </p:childTnLst>
                                </p:cTn>
                              </p:par>
                            </p:childTnLst>
                          </p:cTn>
                        </p:par>
                        <p:par>
                          <p:cTn id="20" fill="hold">
                            <p:stCondLst>
                              <p:cond delay="3000"/>
                            </p:stCondLst>
                            <p:childTnLst>
                              <p:par>
                                <p:cTn id="21" presetID="1" presetClass="entr" presetSubtype="0" fill="hold" nodeType="afterEffect">
                                  <p:stCondLst>
                                    <p:cond delay="1000"/>
                                  </p:stCondLst>
                                  <p:childTnLst>
                                    <p:set>
                                      <p:cBhvr>
                                        <p:cTn id="22" dur="1" fill="hold">
                                          <p:stCondLst>
                                            <p:cond delay="0"/>
                                          </p:stCondLst>
                                        </p:cTn>
                                        <p:tgtEl>
                                          <p:spTgt spid="3">
                                            <p:txEl>
                                              <p:pRg st="10" end="10"/>
                                            </p:txEl>
                                          </p:spTgt>
                                        </p:tgtEl>
                                        <p:attrNameLst>
                                          <p:attrName>style.visibility</p:attrName>
                                        </p:attrNameLst>
                                      </p:cBhvr>
                                      <p:to>
                                        <p:strVal val="visible"/>
                                      </p:to>
                                    </p:set>
                                  </p:childTnLst>
                                </p:cTn>
                              </p:par>
                            </p:childTnLst>
                          </p:cTn>
                        </p:par>
                        <p:par>
                          <p:cTn id="23" fill="hold">
                            <p:stCondLst>
                              <p:cond delay="4000"/>
                            </p:stCondLst>
                            <p:childTnLst>
                              <p:par>
                                <p:cTn id="24" presetID="1" presetClass="entr" presetSubtype="0" fill="hold" nodeType="afterEffect">
                                  <p:stCondLst>
                                    <p:cond delay="1000"/>
                                  </p:stCondLst>
                                  <p:childTnLst>
                                    <p:set>
                                      <p:cBhvr>
                                        <p:cTn id="25" dur="1" fill="hold">
                                          <p:stCondLst>
                                            <p:cond delay="0"/>
                                          </p:stCondLst>
                                        </p:cTn>
                                        <p:tgtEl>
                                          <p:spTgt spid="3">
                                            <p:txEl>
                                              <p:pRg st="12" end="12"/>
                                            </p:txEl>
                                          </p:spTgt>
                                        </p:tgtEl>
                                        <p:attrNameLst>
                                          <p:attrName>style.visibility</p:attrName>
                                        </p:attrNameLst>
                                      </p:cBhvr>
                                      <p:to>
                                        <p:strVal val="visible"/>
                                      </p:to>
                                    </p:set>
                                  </p:childTnLst>
                                </p:cTn>
                              </p:par>
                            </p:childTnLst>
                          </p:cTn>
                        </p:par>
                        <p:par>
                          <p:cTn id="26" fill="hold">
                            <p:stCondLst>
                              <p:cond delay="5000"/>
                            </p:stCondLst>
                            <p:childTnLst>
                              <p:par>
                                <p:cTn id="27" presetID="1" presetClass="entr" presetSubtype="0" fill="hold" nodeType="afterEffect">
                                  <p:stCondLst>
                                    <p:cond delay="1000"/>
                                  </p:stCondLst>
                                  <p:childTnLst>
                                    <p:set>
                                      <p:cBhvr>
                                        <p:cTn id="28" dur="1" fill="hold">
                                          <p:stCondLst>
                                            <p:cond delay="0"/>
                                          </p:stCondLst>
                                        </p:cTn>
                                        <p:tgtEl>
                                          <p:spTgt spid="3">
                                            <p:txEl>
                                              <p:pRg st="14" end="1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F58EBFEC-771A-93A9-E6F1-6EEA9C7F5929}"/>
              </a:ext>
            </a:extLst>
          </p:cNvPr>
          <p:cNvGrpSpPr/>
          <p:nvPr/>
        </p:nvGrpSpPr>
        <p:grpSpPr>
          <a:xfrm>
            <a:off x="141899" y="1565172"/>
            <a:ext cx="4724729" cy="4393424"/>
            <a:chOff x="1837173" y="1549996"/>
            <a:chExt cx="6310389" cy="5867898"/>
          </a:xfrm>
        </p:grpSpPr>
        <p:grpSp>
          <p:nvGrpSpPr>
            <p:cNvPr id="5" name="Group 4">
              <a:extLst>
                <a:ext uri="{FF2B5EF4-FFF2-40B4-BE49-F238E27FC236}">
                  <a16:creationId xmlns:a16="http://schemas.microsoft.com/office/drawing/2014/main" id="{4D0A2110-290A-6745-1391-2BD12E7C2407}"/>
                </a:ext>
              </a:extLst>
            </p:cNvPr>
            <p:cNvGrpSpPr/>
            <p:nvPr/>
          </p:nvGrpSpPr>
          <p:grpSpPr>
            <a:xfrm>
              <a:off x="1837173" y="2398816"/>
              <a:ext cx="6310389" cy="5019078"/>
              <a:chOff x="1007879" y="2042556"/>
              <a:chExt cx="6310389" cy="5019078"/>
            </a:xfrm>
          </p:grpSpPr>
          <p:sp>
            <p:nvSpPr>
              <p:cNvPr id="7" name="Oval 6">
                <a:extLst>
                  <a:ext uri="{FF2B5EF4-FFF2-40B4-BE49-F238E27FC236}">
                    <a16:creationId xmlns:a16="http://schemas.microsoft.com/office/drawing/2014/main" id="{CE754066-645F-EC1D-8E13-8BD12951F078}"/>
                  </a:ext>
                </a:extLst>
              </p:cNvPr>
              <p:cNvSpPr/>
              <p:nvPr/>
            </p:nvSpPr>
            <p:spPr>
              <a:xfrm>
                <a:off x="1698171" y="2042556"/>
                <a:ext cx="1816924" cy="1923803"/>
              </a:xfrm>
              <a:prstGeom prst="ellipse">
                <a:avLst/>
              </a:prstGeom>
              <a:solidFill>
                <a:srgbClr val="045594"/>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3200">
                  <a:solidFill>
                    <a:srgbClr val="000000"/>
                  </a:solidFill>
                  <a:latin typeface="+mj-lt"/>
                </a:endParaRPr>
              </a:p>
            </p:txBody>
          </p:sp>
          <p:pic>
            <p:nvPicPr>
              <p:cNvPr id="8" name="Graphic 7" descr="Telescope with solid fill">
                <a:extLst>
                  <a:ext uri="{FF2B5EF4-FFF2-40B4-BE49-F238E27FC236}">
                    <a16:creationId xmlns:a16="http://schemas.microsoft.com/office/drawing/2014/main" id="{921B1B0D-21AE-2B31-5F2C-6DE139BD893D}"/>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1792183" y="2178131"/>
                <a:ext cx="1627908" cy="1627909"/>
              </a:xfrm>
              <a:prstGeom prst="rect">
                <a:avLst/>
              </a:prstGeom>
            </p:spPr>
          </p:pic>
          <p:sp>
            <p:nvSpPr>
              <p:cNvPr id="9" name="TextBox 8">
                <a:extLst>
                  <a:ext uri="{FF2B5EF4-FFF2-40B4-BE49-F238E27FC236}">
                    <a16:creationId xmlns:a16="http://schemas.microsoft.com/office/drawing/2014/main" id="{6EFFA4EC-13EF-6C65-55FA-2078D092BA4B}"/>
                  </a:ext>
                </a:extLst>
              </p:cNvPr>
              <p:cNvSpPr txBox="1"/>
              <p:nvPr/>
            </p:nvSpPr>
            <p:spPr>
              <a:xfrm>
                <a:off x="1007879" y="4101936"/>
                <a:ext cx="6310389" cy="2959698"/>
              </a:xfrm>
              <a:prstGeom prst="rect">
                <a:avLst/>
              </a:prstGeom>
              <a:noFill/>
            </p:spPr>
            <p:txBody>
              <a:bodyPr wrap="square" rtlCol="0">
                <a:spAutoFit/>
              </a:bodyPr>
              <a:lstStyle/>
              <a:p>
                <a:pPr marL="457200" indent="-457200" defTabSz="338328">
                  <a:spcAft>
                    <a:spcPts val="600"/>
                  </a:spcAft>
                  <a:buFont typeface="Arial" panose="020B0604020202020204" pitchFamily="34" charset="0"/>
                  <a:buChar char="•"/>
                </a:pPr>
                <a:r>
                  <a:rPr lang="en-US" sz="3200" kern="1200" dirty="0">
                    <a:solidFill>
                      <a:srgbClr val="000000"/>
                    </a:solidFill>
                    <a:latin typeface="+mj-lt"/>
                    <a:ea typeface="+mn-ea"/>
                    <a:cs typeface="+mn-cs"/>
                  </a:rPr>
                  <a:t>CR Approved?</a:t>
                </a:r>
              </a:p>
              <a:p>
                <a:pPr marL="457200" indent="-457200" defTabSz="338328">
                  <a:spcAft>
                    <a:spcPts val="600"/>
                  </a:spcAft>
                  <a:buFont typeface="Arial" panose="020B0604020202020204" pitchFamily="34" charset="0"/>
                  <a:buChar char="•"/>
                </a:pPr>
                <a:r>
                  <a:rPr lang="en-US" sz="3200" dirty="0">
                    <a:solidFill>
                      <a:srgbClr val="000000"/>
                    </a:solidFill>
                    <a:latin typeface="+mj-lt"/>
                  </a:rPr>
                  <a:t>Brief Description of Scope</a:t>
                </a:r>
              </a:p>
              <a:p>
                <a:pPr marL="457200" indent="-457200" defTabSz="338328">
                  <a:spcAft>
                    <a:spcPts val="600"/>
                  </a:spcAft>
                  <a:buFont typeface="Arial" panose="020B0604020202020204" pitchFamily="34" charset="0"/>
                  <a:buChar char="•"/>
                </a:pPr>
                <a:r>
                  <a:rPr lang="en-US" sz="3200" dirty="0">
                    <a:solidFill>
                      <a:srgbClr val="000000"/>
                    </a:solidFill>
                    <a:latin typeface="+mj-lt"/>
                  </a:rPr>
                  <a:t>Revised CR needed?</a:t>
                </a:r>
              </a:p>
            </p:txBody>
          </p:sp>
        </p:grpSp>
        <p:sp>
          <p:nvSpPr>
            <p:cNvPr id="6" name="TextBox 5">
              <a:extLst>
                <a:ext uri="{FF2B5EF4-FFF2-40B4-BE49-F238E27FC236}">
                  <a16:creationId xmlns:a16="http://schemas.microsoft.com/office/drawing/2014/main" id="{020B9179-41EE-FACA-4B10-16D6CEF7097B}"/>
                </a:ext>
              </a:extLst>
            </p:cNvPr>
            <p:cNvSpPr txBox="1"/>
            <p:nvPr/>
          </p:nvSpPr>
          <p:spPr>
            <a:xfrm>
              <a:off x="2621477" y="1549996"/>
              <a:ext cx="2154074" cy="781031"/>
            </a:xfrm>
            <a:prstGeom prst="rect">
              <a:avLst/>
            </a:prstGeom>
            <a:noFill/>
          </p:spPr>
          <p:txBody>
            <a:bodyPr wrap="square" rtlCol="0">
              <a:spAutoFit/>
            </a:bodyPr>
            <a:lstStyle/>
            <a:p>
              <a:pPr defTabSz="338328">
                <a:spcAft>
                  <a:spcPts val="600"/>
                </a:spcAft>
              </a:pPr>
              <a:r>
                <a:rPr lang="en-US" sz="3200" b="1" kern="1200" dirty="0">
                  <a:solidFill>
                    <a:srgbClr val="000000"/>
                  </a:solidFill>
                  <a:latin typeface="+mj-lt"/>
                  <a:ea typeface="+mn-ea"/>
                  <a:cs typeface="+mn-cs"/>
                </a:rPr>
                <a:t>Scope</a:t>
              </a:r>
              <a:endParaRPr lang="en-US" sz="3200" b="1" dirty="0">
                <a:solidFill>
                  <a:srgbClr val="000000"/>
                </a:solidFill>
                <a:latin typeface="+mj-lt"/>
              </a:endParaRPr>
            </a:p>
          </p:txBody>
        </p:sp>
      </p:grpSp>
      <p:grpSp>
        <p:nvGrpSpPr>
          <p:cNvPr id="10" name="Group 9">
            <a:extLst>
              <a:ext uri="{FF2B5EF4-FFF2-40B4-BE49-F238E27FC236}">
                <a16:creationId xmlns:a16="http://schemas.microsoft.com/office/drawing/2014/main" id="{B74B39D9-5E66-18F2-77C3-FE4C83E00FB4}"/>
              </a:ext>
            </a:extLst>
          </p:cNvPr>
          <p:cNvGrpSpPr/>
          <p:nvPr/>
        </p:nvGrpSpPr>
        <p:grpSpPr>
          <a:xfrm>
            <a:off x="4774497" y="1615926"/>
            <a:ext cx="7227003" cy="5481442"/>
            <a:chOff x="1837173" y="1617785"/>
            <a:chExt cx="8748570" cy="7321067"/>
          </a:xfrm>
        </p:grpSpPr>
        <p:grpSp>
          <p:nvGrpSpPr>
            <p:cNvPr id="11" name="Group 10">
              <a:extLst>
                <a:ext uri="{FF2B5EF4-FFF2-40B4-BE49-F238E27FC236}">
                  <a16:creationId xmlns:a16="http://schemas.microsoft.com/office/drawing/2014/main" id="{2B9C9108-FFAB-E70E-BBEF-DE7B2C0F1363}"/>
                </a:ext>
              </a:extLst>
            </p:cNvPr>
            <p:cNvGrpSpPr/>
            <p:nvPr/>
          </p:nvGrpSpPr>
          <p:grpSpPr>
            <a:xfrm>
              <a:off x="1837173" y="2398816"/>
              <a:ext cx="8748570" cy="6540036"/>
              <a:chOff x="1007879" y="2042556"/>
              <a:chExt cx="8748570" cy="6540036"/>
            </a:xfrm>
          </p:grpSpPr>
          <p:sp>
            <p:nvSpPr>
              <p:cNvPr id="13" name="Oval 12">
                <a:extLst>
                  <a:ext uri="{FF2B5EF4-FFF2-40B4-BE49-F238E27FC236}">
                    <a16:creationId xmlns:a16="http://schemas.microsoft.com/office/drawing/2014/main" id="{E614F2C2-D019-3F45-6FAE-6FA81A3472B5}"/>
                  </a:ext>
                </a:extLst>
              </p:cNvPr>
              <p:cNvSpPr/>
              <p:nvPr/>
            </p:nvSpPr>
            <p:spPr>
              <a:xfrm>
                <a:off x="1698171" y="2042556"/>
                <a:ext cx="1816924" cy="1923803"/>
              </a:xfrm>
              <a:prstGeom prst="ellipse">
                <a:avLst/>
              </a:prstGeom>
              <a:solidFill>
                <a:srgbClr val="0F5D3A"/>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3200">
                  <a:solidFill>
                    <a:srgbClr val="000000"/>
                  </a:solidFill>
                  <a:latin typeface="+mj-lt"/>
                </a:endParaRPr>
              </a:p>
            </p:txBody>
          </p:sp>
          <p:pic>
            <p:nvPicPr>
              <p:cNvPr id="14" name="Graphic 13" descr="Daily calendar with solid fill">
                <a:extLst>
                  <a:ext uri="{FF2B5EF4-FFF2-40B4-BE49-F238E27FC236}">
                    <a16:creationId xmlns:a16="http://schemas.microsoft.com/office/drawing/2014/main" id="{180C06DD-3487-572C-F140-BCA5BDEDA11A}"/>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1792183" y="2178131"/>
                <a:ext cx="1627908" cy="1627909"/>
              </a:xfrm>
              <a:prstGeom prst="rect">
                <a:avLst/>
              </a:prstGeom>
            </p:spPr>
          </p:pic>
          <p:sp>
            <p:nvSpPr>
              <p:cNvPr id="15" name="TextBox 14">
                <a:extLst>
                  <a:ext uri="{FF2B5EF4-FFF2-40B4-BE49-F238E27FC236}">
                    <a16:creationId xmlns:a16="http://schemas.microsoft.com/office/drawing/2014/main" id="{1C144B63-BEC8-820D-9663-8415FA9BD1A3}"/>
                  </a:ext>
                </a:extLst>
              </p:cNvPr>
              <p:cNvSpPr txBox="1"/>
              <p:nvPr/>
            </p:nvSpPr>
            <p:spPr>
              <a:xfrm>
                <a:off x="1007879" y="4101935"/>
                <a:ext cx="8748570" cy="4480657"/>
              </a:xfrm>
              <a:prstGeom prst="rect">
                <a:avLst/>
              </a:prstGeom>
              <a:noFill/>
            </p:spPr>
            <p:txBody>
              <a:bodyPr wrap="square" rtlCol="0">
                <a:spAutoFit/>
              </a:bodyPr>
              <a:lstStyle/>
              <a:p>
                <a:pPr marL="457200" indent="-457200" defTabSz="338328">
                  <a:spcAft>
                    <a:spcPts val="600"/>
                  </a:spcAft>
                  <a:buFont typeface="Arial" panose="020B0604020202020204" pitchFamily="34" charset="0"/>
                  <a:buChar char="•"/>
                </a:pPr>
                <a:r>
                  <a:rPr lang="en-US" sz="3200" kern="1200" dirty="0">
                    <a:solidFill>
                      <a:srgbClr val="000000"/>
                    </a:solidFill>
                    <a:latin typeface="+mj-lt"/>
                    <a:ea typeface="+mn-ea"/>
                    <a:cs typeface="+mn-cs"/>
                  </a:rPr>
                  <a:t>Status of Schedule? (if not active)</a:t>
                </a:r>
              </a:p>
              <a:p>
                <a:pPr marL="457200" indent="-457200" defTabSz="338328">
                  <a:spcAft>
                    <a:spcPts val="600"/>
                  </a:spcAft>
                  <a:buFont typeface="Arial" panose="020B0604020202020204" pitchFamily="34" charset="0"/>
                  <a:buChar char="•"/>
                </a:pPr>
                <a:r>
                  <a:rPr lang="en-US" sz="3200" dirty="0">
                    <a:solidFill>
                      <a:srgbClr val="000000"/>
                    </a:solidFill>
                    <a:latin typeface="+mj-lt"/>
                  </a:rPr>
                  <a:t>On Schedule or Not on Schedule for BL</a:t>
                </a:r>
              </a:p>
              <a:p>
                <a:pPr marL="457200" indent="-457200" defTabSz="338328">
                  <a:spcAft>
                    <a:spcPts val="600"/>
                  </a:spcAft>
                  <a:buFont typeface="Arial" panose="020B0604020202020204" pitchFamily="34" charset="0"/>
                  <a:buChar char="•"/>
                </a:pPr>
                <a:r>
                  <a:rPr lang="en-US" sz="3200" dirty="0">
                    <a:solidFill>
                      <a:srgbClr val="000000"/>
                    </a:solidFill>
                    <a:latin typeface="+mj-lt"/>
                  </a:rPr>
                  <a:t>If not, why &amp; how many months?</a:t>
                </a:r>
              </a:p>
              <a:p>
                <a:pPr marL="457200" indent="-457200" defTabSz="338328">
                  <a:spcAft>
                    <a:spcPts val="600"/>
                  </a:spcAft>
                  <a:buFont typeface="Arial" panose="020B0604020202020204" pitchFamily="34" charset="0"/>
                  <a:buChar char="•"/>
                </a:pPr>
                <a:r>
                  <a:rPr lang="en-US" sz="3200" dirty="0">
                    <a:solidFill>
                      <a:srgbClr val="000000"/>
                    </a:solidFill>
                    <a:latin typeface="+mj-lt"/>
                  </a:rPr>
                  <a:t>Recovery Plan?</a:t>
                </a:r>
              </a:p>
              <a:p>
                <a:pPr marL="457200" indent="-457200" defTabSz="338328">
                  <a:spcAft>
                    <a:spcPts val="600"/>
                  </a:spcAft>
                  <a:buFont typeface="Arial" panose="020B0604020202020204" pitchFamily="34" charset="0"/>
                  <a:buChar char="•"/>
                </a:pPr>
                <a:r>
                  <a:rPr lang="en-US" sz="3200" dirty="0">
                    <a:solidFill>
                      <a:srgbClr val="000000"/>
                    </a:solidFill>
                    <a:latin typeface="+mj-lt"/>
                  </a:rPr>
                  <a:t>Next Milestone</a:t>
                </a:r>
              </a:p>
            </p:txBody>
          </p:sp>
        </p:grpSp>
        <p:sp>
          <p:nvSpPr>
            <p:cNvPr id="12" name="TextBox 11">
              <a:extLst>
                <a:ext uri="{FF2B5EF4-FFF2-40B4-BE49-F238E27FC236}">
                  <a16:creationId xmlns:a16="http://schemas.microsoft.com/office/drawing/2014/main" id="{BFE2C5C2-DEC0-7622-AD04-7800C71A1DF8}"/>
                </a:ext>
              </a:extLst>
            </p:cNvPr>
            <p:cNvSpPr txBox="1"/>
            <p:nvPr/>
          </p:nvSpPr>
          <p:spPr>
            <a:xfrm>
              <a:off x="2394055" y="1617785"/>
              <a:ext cx="2991952" cy="781031"/>
            </a:xfrm>
            <a:prstGeom prst="rect">
              <a:avLst/>
            </a:prstGeom>
            <a:noFill/>
          </p:spPr>
          <p:txBody>
            <a:bodyPr wrap="square" rtlCol="0">
              <a:spAutoFit/>
            </a:bodyPr>
            <a:lstStyle/>
            <a:p>
              <a:pPr defTabSz="338328">
                <a:spcAft>
                  <a:spcPts val="600"/>
                </a:spcAft>
              </a:pPr>
              <a:r>
                <a:rPr lang="en-US" sz="3200" b="1" kern="1200" dirty="0">
                  <a:solidFill>
                    <a:srgbClr val="000000"/>
                  </a:solidFill>
                  <a:latin typeface="+mj-lt"/>
                  <a:ea typeface="+mn-ea"/>
                  <a:cs typeface="+mn-cs"/>
                </a:rPr>
                <a:t>Schedule</a:t>
              </a:r>
              <a:endParaRPr lang="en-US" sz="3200" b="1" dirty="0">
                <a:solidFill>
                  <a:srgbClr val="000000"/>
                </a:solidFill>
                <a:latin typeface="+mj-lt"/>
              </a:endParaRPr>
            </a:p>
          </p:txBody>
        </p:sp>
      </p:grpSp>
      <p:sp>
        <p:nvSpPr>
          <p:cNvPr id="19" name="Title 1">
            <a:extLst>
              <a:ext uri="{FF2B5EF4-FFF2-40B4-BE49-F238E27FC236}">
                <a16:creationId xmlns:a16="http://schemas.microsoft.com/office/drawing/2014/main" id="{952F6579-CDED-C241-1375-C149B179E0B8}"/>
              </a:ext>
            </a:extLst>
          </p:cNvPr>
          <p:cNvSpPr txBox="1">
            <a:spLocks/>
          </p:cNvSpPr>
          <p:nvPr/>
        </p:nvSpPr>
        <p:spPr>
          <a:xfrm>
            <a:off x="607404" y="659459"/>
            <a:ext cx="10977192" cy="771896"/>
          </a:xfrm>
          <a:prstGeom prst="rect">
            <a:avLst/>
          </a:prstGeom>
          <a:noFill/>
        </p:spPr>
        <p:txBody>
          <a:bodyPr anchor="b"/>
          <a:lstStyle>
            <a:lvl1pPr algn="ctr" defTabSz="914400" rtl="0" eaLnBrk="1" latinLnBrk="0" hangingPunct="1">
              <a:lnSpc>
                <a:spcPct val="90000"/>
              </a:lnSpc>
              <a:spcBef>
                <a:spcPct val="0"/>
              </a:spcBef>
              <a:buNone/>
              <a:defRPr sz="3400" b="1" kern="1200" baseline="0">
                <a:solidFill>
                  <a:srgbClr val="045594"/>
                </a:solidFill>
                <a:latin typeface="ITC Avant Garde Std Md" panose="020B0602020202020204" pitchFamily="34" charset="0"/>
                <a:ea typeface="+mj-ea"/>
                <a:cs typeface="+mj-cs"/>
              </a:defRPr>
            </a:lvl1pPr>
          </a:lstStyle>
          <a:p>
            <a:r>
              <a:rPr lang="en-US" sz="4800">
                <a:latin typeface="+mj-lt"/>
              </a:rPr>
              <a:t>TPro PM Notes: Projects Not in Let Status</a:t>
            </a:r>
            <a:endParaRPr lang="en-US" sz="4800" dirty="0">
              <a:latin typeface="+mj-lt"/>
            </a:endParaRPr>
          </a:p>
        </p:txBody>
      </p:sp>
    </p:spTree>
    <p:extLst>
      <p:ext uri="{BB962C8B-B14F-4D97-AF65-F5344CB8AC3E}">
        <p14:creationId xmlns:p14="http://schemas.microsoft.com/office/powerpoint/2010/main" val="8110283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AB90C978-2D87-F3B5-FE5A-C18AFC49E617}"/>
              </a:ext>
            </a:extLst>
          </p:cNvPr>
          <p:cNvGrpSpPr/>
          <p:nvPr/>
        </p:nvGrpSpPr>
        <p:grpSpPr>
          <a:xfrm>
            <a:off x="601756" y="1656307"/>
            <a:ext cx="3879252" cy="3338462"/>
            <a:chOff x="1837174" y="1540824"/>
            <a:chExt cx="5181163" cy="4458881"/>
          </a:xfrm>
        </p:grpSpPr>
        <p:grpSp>
          <p:nvGrpSpPr>
            <p:cNvPr id="17" name="Group 16">
              <a:extLst>
                <a:ext uri="{FF2B5EF4-FFF2-40B4-BE49-F238E27FC236}">
                  <a16:creationId xmlns:a16="http://schemas.microsoft.com/office/drawing/2014/main" id="{BF0AD019-38CA-90B2-B86C-A16CB78D8467}"/>
                </a:ext>
              </a:extLst>
            </p:cNvPr>
            <p:cNvGrpSpPr/>
            <p:nvPr/>
          </p:nvGrpSpPr>
          <p:grpSpPr>
            <a:xfrm>
              <a:off x="1837174" y="2398816"/>
              <a:ext cx="5181163" cy="3600889"/>
              <a:chOff x="1007880" y="2042556"/>
              <a:chExt cx="5181163" cy="3600889"/>
            </a:xfrm>
          </p:grpSpPr>
          <p:sp>
            <p:nvSpPr>
              <p:cNvPr id="19" name="Oval 18">
                <a:extLst>
                  <a:ext uri="{FF2B5EF4-FFF2-40B4-BE49-F238E27FC236}">
                    <a16:creationId xmlns:a16="http://schemas.microsoft.com/office/drawing/2014/main" id="{EBEE4E85-1809-31F7-8BE6-3DC70BB92DDC}"/>
                  </a:ext>
                </a:extLst>
              </p:cNvPr>
              <p:cNvSpPr/>
              <p:nvPr/>
            </p:nvSpPr>
            <p:spPr>
              <a:xfrm>
                <a:off x="1698171" y="2042556"/>
                <a:ext cx="1816924" cy="1923803"/>
              </a:xfrm>
              <a:prstGeom prst="ellipse">
                <a:avLst/>
              </a:prstGeom>
              <a:solidFill>
                <a:srgbClr val="045594"/>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3200">
                  <a:solidFill>
                    <a:srgbClr val="000000"/>
                  </a:solidFill>
                  <a:latin typeface="+mj-lt"/>
                </a:endParaRPr>
              </a:p>
            </p:txBody>
          </p:sp>
          <p:pic>
            <p:nvPicPr>
              <p:cNvPr id="20" name="Graphic 19" descr="Radioactive with solid fill">
                <a:extLst>
                  <a:ext uri="{FF2B5EF4-FFF2-40B4-BE49-F238E27FC236}">
                    <a16:creationId xmlns:a16="http://schemas.microsoft.com/office/drawing/2014/main" id="{5B0CA40B-69A0-D2DC-D09A-F2EE17548C83}"/>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1792183" y="2178131"/>
                <a:ext cx="1627908" cy="1627909"/>
              </a:xfrm>
              <a:prstGeom prst="rect">
                <a:avLst/>
              </a:prstGeom>
            </p:spPr>
          </p:pic>
          <p:sp>
            <p:nvSpPr>
              <p:cNvPr id="21" name="TextBox 20">
                <a:extLst>
                  <a:ext uri="{FF2B5EF4-FFF2-40B4-BE49-F238E27FC236}">
                    <a16:creationId xmlns:a16="http://schemas.microsoft.com/office/drawing/2014/main" id="{BBF4243A-284F-8CAF-FB42-8EA7DF118A4C}"/>
                  </a:ext>
                </a:extLst>
              </p:cNvPr>
              <p:cNvSpPr txBox="1"/>
              <p:nvPr/>
            </p:nvSpPr>
            <p:spPr>
              <a:xfrm>
                <a:off x="1007880" y="4101936"/>
                <a:ext cx="5181163" cy="1541509"/>
              </a:xfrm>
              <a:prstGeom prst="rect">
                <a:avLst/>
              </a:prstGeom>
              <a:noFill/>
            </p:spPr>
            <p:txBody>
              <a:bodyPr wrap="square" rtlCol="0">
                <a:spAutoFit/>
              </a:bodyPr>
              <a:lstStyle/>
              <a:p>
                <a:pPr marL="457200" indent="-457200" defTabSz="338328">
                  <a:spcAft>
                    <a:spcPts val="600"/>
                  </a:spcAft>
                  <a:buFont typeface="Arial" panose="020B0604020202020204" pitchFamily="34" charset="0"/>
                  <a:buChar char="•"/>
                </a:pPr>
                <a:r>
                  <a:rPr lang="en-US" sz="3200" kern="1200" dirty="0">
                    <a:solidFill>
                      <a:srgbClr val="000000"/>
                    </a:solidFill>
                    <a:latin typeface="+mj-lt"/>
                    <a:ea typeface="+mn-ea"/>
                    <a:cs typeface="+mn-cs"/>
                  </a:rPr>
                  <a:t>State the risk &amp;</a:t>
                </a:r>
              </a:p>
              <a:p>
                <a:pPr marL="457200" indent="-457200" defTabSz="338328">
                  <a:spcAft>
                    <a:spcPts val="600"/>
                  </a:spcAft>
                  <a:buFont typeface="Arial" panose="020B0604020202020204" pitchFamily="34" charset="0"/>
                  <a:buChar char="•"/>
                </a:pPr>
                <a:r>
                  <a:rPr lang="en-US" sz="3200" dirty="0">
                    <a:solidFill>
                      <a:srgbClr val="000000"/>
                    </a:solidFill>
                    <a:latin typeface="+mj-lt"/>
                  </a:rPr>
                  <a:t>Affected milestone</a:t>
                </a:r>
                <a:endParaRPr lang="en-US" sz="3200" kern="1200" dirty="0">
                  <a:solidFill>
                    <a:srgbClr val="000000"/>
                  </a:solidFill>
                  <a:latin typeface="+mj-lt"/>
                  <a:ea typeface="+mn-ea"/>
                  <a:cs typeface="+mn-cs"/>
                </a:endParaRPr>
              </a:p>
            </p:txBody>
          </p:sp>
        </p:grpSp>
        <p:sp>
          <p:nvSpPr>
            <p:cNvPr id="18" name="TextBox 17">
              <a:extLst>
                <a:ext uri="{FF2B5EF4-FFF2-40B4-BE49-F238E27FC236}">
                  <a16:creationId xmlns:a16="http://schemas.microsoft.com/office/drawing/2014/main" id="{2B126022-8ACA-F979-2264-C9CFCD908E1A}"/>
                </a:ext>
              </a:extLst>
            </p:cNvPr>
            <p:cNvSpPr txBox="1"/>
            <p:nvPr/>
          </p:nvSpPr>
          <p:spPr>
            <a:xfrm>
              <a:off x="2670156" y="1540824"/>
              <a:ext cx="1579229" cy="781031"/>
            </a:xfrm>
            <a:prstGeom prst="rect">
              <a:avLst/>
            </a:prstGeom>
            <a:noFill/>
          </p:spPr>
          <p:txBody>
            <a:bodyPr wrap="square" rtlCol="0">
              <a:spAutoFit/>
            </a:bodyPr>
            <a:lstStyle/>
            <a:p>
              <a:pPr algn="ctr" defTabSz="338328">
                <a:spcAft>
                  <a:spcPts val="600"/>
                </a:spcAft>
              </a:pPr>
              <a:r>
                <a:rPr lang="en-US" sz="3200" b="1" kern="1200" dirty="0">
                  <a:solidFill>
                    <a:srgbClr val="000000"/>
                  </a:solidFill>
                  <a:latin typeface="+mj-lt"/>
                  <a:ea typeface="+mn-ea"/>
                  <a:cs typeface="+mn-cs"/>
                </a:rPr>
                <a:t>Risk</a:t>
              </a:r>
              <a:endParaRPr lang="en-US" sz="3200" b="1" dirty="0">
                <a:solidFill>
                  <a:srgbClr val="000000"/>
                </a:solidFill>
                <a:latin typeface="+mj-lt"/>
              </a:endParaRPr>
            </a:p>
          </p:txBody>
        </p:sp>
      </p:grpSp>
      <p:grpSp>
        <p:nvGrpSpPr>
          <p:cNvPr id="22" name="Group 21">
            <a:extLst>
              <a:ext uri="{FF2B5EF4-FFF2-40B4-BE49-F238E27FC236}">
                <a16:creationId xmlns:a16="http://schemas.microsoft.com/office/drawing/2014/main" id="{9387C9C4-030B-9101-8C15-21541DC990E5}"/>
              </a:ext>
            </a:extLst>
          </p:cNvPr>
          <p:cNvGrpSpPr/>
          <p:nvPr/>
        </p:nvGrpSpPr>
        <p:grpSpPr>
          <a:xfrm>
            <a:off x="4551396" y="1656308"/>
            <a:ext cx="7033200" cy="4840112"/>
            <a:chOff x="1837173" y="1611106"/>
            <a:chExt cx="9393603" cy="6464497"/>
          </a:xfrm>
        </p:grpSpPr>
        <p:grpSp>
          <p:nvGrpSpPr>
            <p:cNvPr id="23" name="Group 22">
              <a:extLst>
                <a:ext uri="{FF2B5EF4-FFF2-40B4-BE49-F238E27FC236}">
                  <a16:creationId xmlns:a16="http://schemas.microsoft.com/office/drawing/2014/main" id="{F2AA8D6F-A134-2132-9EBD-2A51A9004B96}"/>
                </a:ext>
              </a:extLst>
            </p:cNvPr>
            <p:cNvGrpSpPr/>
            <p:nvPr/>
          </p:nvGrpSpPr>
          <p:grpSpPr>
            <a:xfrm>
              <a:off x="1837173" y="2398816"/>
              <a:ext cx="9393603" cy="5676787"/>
              <a:chOff x="1007879" y="2042556"/>
              <a:chExt cx="9393603" cy="5676787"/>
            </a:xfrm>
          </p:grpSpPr>
          <p:sp>
            <p:nvSpPr>
              <p:cNvPr id="25" name="Oval 24">
                <a:extLst>
                  <a:ext uri="{FF2B5EF4-FFF2-40B4-BE49-F238E27FC236}">
                    <a16:creationId xmlns:a16="http://schemas.microsoft.com/office/drawing/2014/main" id="{2296AAE3-6B4C-F859-26FB-CBDAAB965566}"/>
                  </a:ext>
                </a:extLst>
              </p:cNvPr>
              <p:cNvSpPr/>
              <p:nvPr/>
            </p:nvSpPr>
            <p:spPr>
              <a:xfrm>
                <a:off x="1698171" y="2042556"/>
                <a:ext cx="1816924" cy="1923803"/>
              </a:xfrm>
              <a:prstGeom prst="ellipse">
                <a:avLst/>
              </a:prstGeom>
              <a:solidFill>
                <a:srgbClr val="0F5D3A"/>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3200">
                  <a:solidFill>
                    <a:srgbClr val="000000"/>
                  </a:solidFill>
                  <a:latin typeface="+mj-lt"/>
                </a:endParaRPr>
              </a:p>
            </p:txBody>
          </p:sp>
          <p:pic>
            <p:nvPicPr>
              <p:cNvPr id="26" name="Graphic 25" descr="Daily calendar with solid fill">
                <a:extLst>
                  <a:ext uri="{FF2B5EF4-FFF2-40B4-BE49-F238E27FC236}">
                    <a16:creationId xmlns:a16="http://schemas.microsoft.com/office/drawing/2014/main" id="{D83B3AF0-9758-7147-F3A5-8B5A80722563}"/>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1792183" y="2178131"/>
                <a:ext cx="1627908" cy="1627909"/>
              </a:xfrm>
              <a:prstGeom prst="rect">
                <a:avLst/>
              </a:prstGeom>
            </p:spPr>
          </p:pic>
          <p:sp>
            <p:nvSpPr>
              <p:cNvPr id="27" name="TextBox 26">
                <a:extLst>
                  <a:ext uri="{FF2B5EF4-FFF2-40B4-BE49-F238E27FC236}">
                    <a16:creationId xmlns:a16="http://schemas.microsoft.com/office/drawing/2014/main" id="{49EA6C14-63C4-F496-2669-DD64C44A9648}"/>
                  </a:ext>
                </a:extLst>
              </p:cNvPr>
              <p:cNvSpPr txBox="1"/>
              <p:nvPr/>
            </p:nvSpPr>
            <p:spPr>
              <a:xfrm>
                <a:off x="1007879" y="4101934"/>
                <a:ext cx="9393603" cy="3617409"/>
              </a:xfrm>
              <a:prstGeom prst="rect">
                <a:avLst/>
              </a:prstGeom>
              <a:noFill/>
            </p:spPr>
            <p:txBody>
              <a:bodyPr wrap="square" rtlCol="0">
                <a:spAutoFit/>
              </a:bodyPr>
              <a:lstStyle/>
              <a:p>
                <a:pPr marL="457200" indent="-457200" defTabSz="338328">
                  <a:spcAft>
                    <a:spcPts val="600"/>
                  </a:spcAft>
                  <a:buFont typeface="Arial" panose="020B0604020202020204" pitchFamily="34" charset="0"/>
                  <a:buChar char="•"/>
                </a:pPr>
                <a:r>
                  <a:rPr lang="en-US" sz="3200" kern="1200" dirty="0">
                    <a:solidFill>
                      <a:srgbClr val="000000"/>
                    </a:solidFill>
                    <a:latin typeface="+mj-lt"/>
                    <a:ea typeface="+mn-ea"/>
                    <a:cs typeface="+mn-cs"/>
                  </a:rPr>
                  <a:t>PE in-house &amp; contract (remaining funds)</a:t>
                </a:r>
              </a:p>
              <a:p>
                <a:pPr marL="457200" indent="-457200" defTabSz="338328">
                  <a:spcAft>
                    <a:spcPts val="600"/>
                  </a:spcAft>
                  <a:buFont typeface="Arial" panose="020B0604020202020204" pitchFamily="34" charset="0"/>
                  <a:buChar char="•"/>
                </a:pPr>
                <a:r>
                  <a:rPr lang="en-US" sz="3200" dirty="0">
                    <a:solidFill>
                      <a:srgbClr val="000000"/>
                    </a:solidFill>
                    <a:latin typeface="+mj-lt"/>
                  </a:rPr>
                  <a:t>Charge # for personnel</a:t>
                </a:r>
              </a:p>
              <a:p>
                <a:pPr marL="457200" indent="-457200" defTabSz="338328">
                  <a:spcAft>
                    <a:spcPts val="600"/>
                  </a:spcAft>
                  <a:buFont typeface="Arial" panose="020B0604020202020204" pitchFamily="34" charset="0"/>
                  <a:buChar char="•"/>
                </a:pPr>
                <a:r>
                  <a:rPr lang="en-US" sz="3200" dirty="0">
                    <a:solidFill>
                      <a:srgbClr val="000000"/>
                    </a:solidFill>
                    <a:latin typeface="+mj-lt"/>
                  </a:rPr>
                  <a:t>Cost Estimate status/info (</a:t>
                </a:r>
                <a:r>
                  <a:rPr lang="en-US" sz="3200" i="1" dirty="0">
                    <a:solidFill>
                      <a:srgbClr val="000000"/>
                    </a:solidFill>
                    <a:latin typeface="+mj-lt"/>
                  </a:rPr>
                  <a:t>only if not updated in TPro yet or no date in TPro)</a:t>
                </a:r>
                <a:endParaRPr lang="en-US" sz="3200" dirty="0">
                  <a:solidFill>
                    <a:srgbClr val="000000"/>
                  </a:solidFill>
                  <a:latin typeface="+mj-lt"/>
                </a:endParaRPr>
              </a:p>
            </p:txBody>
          </p:sp>
        </p:grpSp>
        <p:sp>
          <p:nvSpPr>
            <p:cNvPr id="24" name="TextBox 23">
              <a:extLst>
                <a:ext uri="{FF2B5EF4-FFF2-40B4-BE49-F238E27FC236}">
                  <a16:creationId xmlns:a16="http://schemas.microsoft.com/office/drawing/2014/main" id="{DFAD2300-BB55-53DF-0464-BB181082858F}"/>
                </a:ext>
              </a:extLst>
            </p:cNvPr>
            <p:cNvSpPr txBox="1"/>
            <p:nvPr/>
          </p:nvSpPr>
          <p:spPr>
            <a:xfrm>
              <a:off x="2527465" y="1611106"/>
              <a:ext cx="2320306" cy="781031"/>
            </a:xfrm>
            <a:prstGeom prst="rect">
              <a:avLst/>
            </a:prstGeom>
            <a:noFill/>
          </p:spPr>
          <p:txBody>
            <a:bodyPr wrap="square" rtlCol="0">
              <a:spAutoFit/>
            </a:bodyPr>
            <a:lstStyle/>
            <a:p>
              <a:pPr defTabSz="338328">
                <a:spcAft>
                  <a:spcPts val="600"/>
                </a:spcAft>
              </a:pPr>
              <a:r>
                <a:rPr lang="en-US" sz="3200" b="1" kern="1200" dirty="0">
                  <a:solidFill>
                    <a:srgbClr val="000000"/>
                  </a:solidFill>
                  <a:latin typeface="+mj-lt"/>
                  <a:ea typeface="+mn-ea"/>
                  <a:cs typeface="+mn-cs"/>
                </a:rPr>
                <a:t>Budget</a:t>
              </a:r>
              <a:endParaRPr lang="en-US" sz="3200" b="1" dirty="0">
                <a:solidFill>
                  <a:srgbClr val="000000"/>
                </a:solidFill>
                <a:latin typeface="+mj-lt"/>
              </a:endParaRPr>
            </a:p>
          </p:txBody>
        </p:sp>
      </p:grpSp>
      <p:sp>
        <p:nvSpPr>
          <p:cNvPr id="7" name="Title 1">
            <a:extLst>
              <a:ext uri="{FF2B5EF4-FFF2-40B4-BE49-F238E27FC236}">
                <a16:creationId xmlns:a16="http://schemas.microsoft.com/office/drawing/2014/main" id="{CF5E22E9-25F2-22F8-DFA1-896346D991CC}"/>
              </a:ext>
            </a:extLst>
          </p:cNvPr>
          <p:cNvSpPr txBox="1">
            <a:spLocks/>
          </p:cNvSpPr>
          <p:nvPr/>
        </p:nvSpPr>
        <p:spPr>
          <a:xfrm>
            <a:off x="607404" y="659459"/>
            <a:ext cx="10977192" cy="771896"/>
          </a:xfrm>
          <a:prstGeom prst="rect">
            <a:avLst/>
          </a:prstGeom>
          <a:noFill/>
        </p:spPr>
        <p:txBody>
          <a:bodyPr anchor="b"/>
          <a:lstStyle>
            <a:lvl1pPr algn="ctr" defTabSz="914400" rtl="0" eaLnBrk="1" latinLnBrk="0" hangingPunct="1">
              <a:lnSpc>
                <a:spcPct val="90000"/>
              </a:lnSpc>
              <a:spcBef>
                <a:spcPct val="0"/>
              </a:spcBef>
              <a:buNone/>
              <a:defRPr sz="3400" b="1" kern="1200" baseline="0">
                <a:solidFill>
                  <a:srgbClr val="045594"/>
                </a:solidFill>
                <a:latin typeface="ITC Avant Garde Std Md" panose="020B0602020202020204" pitchFamily="34" charset="0"/>
                <a:ea typeface="+mj-ea"/>
                <a:cs typeface="+mj-cs"/>
              </a:defRPr>
            </a:lvl1pPr>
          </a:lstStyle>
          <a:p>
            <a:r>
              <a:rPr lang="en-US" sz="4800">
                <a:latin typeface="+mj-lt"/>
              </a:rPr>
              <a:t>TPro PM Notes: Projects Not in Let Status</a:t>
            </a:r>
            <a:endParaRPr lang="en-US" sz="4800" dirty="0">
              <a:latin typeface="+mj-lt"/>
            </a:endParaRPr>
          </a:p>
        </p:txBody>
      </p:sp>
    </p:spTree>
    <p:extLst>
      <p:ext uri="{BB962C8B-B14F-4D97-AF65-F5344CB8AC3E}">
        <p14:creationId xmlns:p14="http://schemas.microsoft.com/office/powerpoint/2010/main" val="30813252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853284-050A-0C5D-0B63-74ED24005A61}"/>
              </a:ext>
            </a:extLst>
          </p:cNvPr>
          <p:cNvSpPr>
            <a:spLocks noGrp="1"/>
          </p:cNvSpPr>
          <p:nvPr>
            <p:ph type="title"/>
          </p:nvPr>
        </p:nvSpPr>
        <p:spPr>
          <a:xfrm>
            <a:off x="1885561" y="444499"/>
            <a:ext cx="8420877" cy="1070615"/>
          </a:xfrm>
        </p:spPr>
        <p:txBody>
          <a:bodyPr vert="horz" lIns="91440" tIns="45720" rIns="91440" bIns="45720" rtlCol="0" anchor="b">
            <a:normAutofit/>
          </a:bodyPr>
          <a:lstStyle/>
          <a:p>
            <a:r>
              <a:rPr lang="en-US" sz="4800" dirty="0"/>
              <a:t>TPro Design Field Notes</a:t>
            </a:r>
          </a:p>
        </p:txBody>
      </p:sp>
      <p:pic>
        <p:nvPicPr>
          <p:cNvPr id="4" name="Picture 3">
            <a:extLst>
              <a:ext uri="{FF2B5EF4-FFF2-40B4-BE49-F238E27FC236}">
                <a16:creationId xmlns:a16="http://schemas.microsoft.com/office/drawing/2014/main" id="{E212192F-D01C-C5B3-5747-D47B363B6EB7}"/>
              </a:ext>
            </a:extLst>
          </p:cNvPr>
          <p:cNvPicPr>
            <a:picLocks noChangeAspect="1"/>
          </p:cNvPicPr>
          <p:nvPr/>
        </p:nvPicPr>
        <p:blipFill>
          <a:blip r:embed="rId3"/>
          <a:stretch>
            <a:fillRect/>
          </a:stretch>
        </p:blipFill>
        <p:spPr>
          <a:xfrm>
            <a:off x="770781" y="2969124"/>
            <a:ext cx="10650436" cy="1143160"/>
          </a:xfrm>
          <a:prstGeom prst="rect">
            <a:avLst/>
          </a:prstGeom>
          <a:ln w="76200">
            <a:solidFill>
              <a:srgbClr val="0F5D3A"/>
            </a:solidFill>
          </a:ln>
        </p:spPr>
      </p:pic>
    </p:spTree>
    <p:extLst>
      <p:ext uri="{BB962C8B-B14F-4D97-AF65-F5344CB8AC3E}">
        <p14:creationId xmlns:p14="http://schemas.microsoft.com/office/powerpoint/2010/main" val="303048393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90201EC-C228-1869-2AEB-5A406F05511B}"/>
              </a:ext>
            </a:extLst>
          </p:cNvPr>
          <p:cNvSpPr>
            <a:spLocks noGrp="1"/>
          </p:cNvSpPr>
          <p:nvPr>
            <p:ph idx="1"/>
          </p:nvPr>
        </p:nvSpPr>
        <p:spPr>
          <a:xfrm>
            <a:off x="1014134" y="2133221"/>
            <a:ext cx="10390466" cy="4065320"/>
          </a:xfrm>
        </p:spPr>
        <p:txBody>
          <a:bodyPr>
            <a:normAutofit/>
          </a:bodyPr>
          <a:lstStyle/>
          <a:p>
            <a:pPr marL="457200" indent="-457200" algn="l">
              <a:buFont typeface="Wingdings" panose="05000000000000000000" pitchFamily="2" charset="2"/>
              <a:buChar char="Ø"/>
            </a:pPr>
            <a:r>
              <a:rPr lang="en-US" sz="3200" b="0" dirty="0">
                <a:solidFill>
                  <a:srgbClr val="000000"/>
                </a:solidFill>
                <a:latin typeface="+mj-lt"/>
              </a:rPr>
              <a:t>Use if </a:t>
            </a:r>
            <a:r>
              <a:rPr lang="en-US" sz="3200" b="0" u="sng" dirty="0">
                <a:solidFill>
                  <a:srgbClr val="000000"/>
                </a:solidFill>
                <a:latin typeface="+mj-lt"/>
              </a:rPr>
              <a:t>NOT</a:t>
            </a:r>
            <a:r>
              <a:rPr lang="en-US" sz="3200" b="0" dirty="0">
                <a:solidFill>
                  <a:srgbClr val="000000"/>
                </a:solidFill>
                <a:latin typeface="+mj-lt"/>
              </a:rPr>
              <a:t> being designed by in-house staff</a:t>
            </a:r>
          </a:p>
          <a:p>
            <a:pPr marL="0" indent="0" algn="l">
              <a:buNone/>
            </a:pPr>
            <a:endParaRPr lang="en-US" sz="3200" b="0" dirty="0">
              <a:solidFill>
                <a:srgbClr val="000000"/>
              </a:solidFill>
              <a:latin typeface="+mj-lt"/>
            </a:endParaRPr>
          </a:p>
          <a:p>
            <a:pPr marL="457200" indent="-457200" algn="l">
              <a:buFont typeface="Wingdings" panose="05000000000000000000" pitchFamily="2" charset="2"/>
              <a:buChar char="Ø"/>
            </a:pPr>
            <a:r>
              <a:rPr lang="en-US" sz="3200" b="0" dirty="0">
                <a:solidFill>
                  <a:srgbClr val="000000"/>
                </a:solidFill>
                <a:latin typeface="+mj-lt"/>
              </a:rPr>
              <a:t>Include:</a:t>
            </a:r>
          </a:p>
          <a:p>
            <a:pPr algn="l"/>
            <a:endParaRPr lang="en-US" sz="900" b="0" dirty="0">
              <a:solidFill>
                <a:srgbClr val="000000"/>
              </a:solidFill>
              <a:latin typeface="+mj-lt"/>
            </a:endParaRPr>
          </a:p>
          <a:p>
            <a:pPr marL="914400" lvl="1" indent="-457200" algn="l">
              <a:buFont typeface="Wingdings" panose="05000000000000000000" pitchFamily="2" charset="2"/>
              <a:buChar char="Ø"/>
            </a:pPr>
            <a:r>
              <a:rPr lang="en-US" sz="3400" b="0" dirty="0">
                <a:solidFill>
                  <a:srgbClr val="000000"/>
                </a:solidFill>
                <a:latin typeface="+mj-lt"/>
              </a:rPr>
              <a:t>designer contact</a:t>
            </a:r>
          </a:p>
          <a:p>
            <a:pPr lvl="1" algn="l"/>
            <a:endParaRPr lang="en-US" sz="900" dirty="0">
              <a:solidFill>
                <a:srgbClr val="000000"/>
              </a:solidFill>
              <a:latin typeface="+mj-lt"/>
            </a:endParaRPr>
          </a:p>
          <a:p>
            <a:pPr marL="914400" lvl="1" indent="-457200" algn="l">
              <a:buFont typeface="Wingdings" panose="05000000000000000000" pitchFamily="2" charset="2"/>
              <a:buChar char="Ø"/>
            </a:pPr>
            <a:r>
              <a:rPr lang="en-US" sz="3400" b="0" dirty="0">
                <a:solidFill>
                  <a:srgbClr val="000000"/>
                </a:solidFill>
                <a:latin typeface="+mj-lt"/>
              </a:rPr>
              <a:t>local sponsor contact (</a:t>
            </a:r>
            <a:r>
              <a:rPr lang="en-US" sz="3400" b="0" i="1" dirty="0">
                <a:solidFill>
                  <a:srgbClr val="000000"/>
                </a:solidFill>
                <a:latin typeface="+mj-lt"/>
              </a:rPr>
              <a:t>if applicable</a:t>
            </a:r>
            <a:r>
              <a:rPr lang="en-US" sz="3400" b="0" dirty="0">
                <a:solidFill>
                  <a:srgbClr val="000000"/>
                </a:solidFill>
                <a:latin typeface="+mj-lt"/>
              </a:rPr>
              <a:t>)</a:t>
            </a:r>
          </a:p>
          <a:p>
            <a:pPr lvl="1" algn="l"/>
            <a:endParaRPr lang="en-US" sz="900" b="0" dirty="0">
              <a:solidFill>
                <a:srgbClr val="000000"/>
              </a:solidFill>
              <a:latin typeface="+mj-lt"/>
            </a:endParaRPr>
          </a:p>
          <a:p>
            <a:pPr marL="914400" lvl="1" indent="-457200" algn="l">
              <a:buFont typeface="Wingdings" panose="05000000000000000000" pitchFamily="2" charset="2"/>
              <a:buChar char="Ø"/>
            </a:pPr>
            <a:r>
              <a:rPr lang="en-US" sz="3400" b="0" dirty="0">
                <a:solidFill>
                  <a:srgbClr val="000000"/>
                </a:solidFill>
                <a:latin typeface="+mj-lt"/>
              </a:rPr>
              <a:t>contract information (including procurement status)</a:t>
            </a:r>
          </a:p>
          <a:p>
            <a:pPr marL="914400" lvl="2" indent="0" algn="l">
              <a:buNone/>
            </a:pPr>
            <a:endParaRPr lang="en-US" sz="3200" dirty="0">
              <a:solidFill>
                <a:srgbClr val="000000"/>
              </a:solidFill>
              <a:latin typeface="+mj-lt"/>
            </a:endParaRPr>
          </a:p>
        </p:txBody>
      </p:sp>
      <p:sp>
        <p:nvSpPr>
          <p:cNvPr id="9" name="Title 1">
            <a:extLst>
              <a:ext uri="{FF2B5EF4-FFF2-40B4-BE49-F238E27FC236}">
                <a16:creationId xmlns:a16="http://schemas.microsoft.com/office/drawing/2014/main" id="{469B5E03-404A-C4EC-65BF-69087D79FFEC}"/>
              </a:ext>
            </a:extLst>
          </p:cNvPr>
          <p:cNvSpPr txBox="1">
            <a:spLocks/>
          </p:cNvSpPr>
          <p:nvPr/>
        </p:nvSpPr>
        <p:spPr>
          <a:xfrm>
            <a:off x="607404" y="659459"/>
            <a:ext cx="10977192" cy="771896"/>
          </a:xfrm>
          <a:prstGeom prst="rect">
            <a:avLst/>
          </a:prstGeom>
          <a:noFill/>
        </p:spPr>
        <p:txBody>
          <a:bodyPr anchor="b"/>
          <a:lstStyle>
            <a:lvl1pPr algn="ctr" defTabSz="914400" rtl="0" eaLnBrk="1" latinLnBrk="0" hangingPunct="1">
              <a:lnSpc>
                <a:spcPct val="90000"/>
              </a:lnSpc>
              <a:spcBef>
                <a:spcPct val="0"/>
              </a:spcBef>
              <a:buNone/>
              <a:defRPr sz="3400" b="1" kern="1200" baseline="0">
                <a:solidFill>
                  <a:srgbClr val="045594"/>
                </a:solidFill>
                <a:latin typeface="ITC Avant Garde Std Md" panose="020B0602020202020204" pitchFamily="34" charset="0"/>
                <a:ea typeface="+mj-ea"/>
                <a:cs typeface="+mj-cs"/>
              </a:defRPr>
            </a:lvl1pPr>
          </a:lstStyle>
          <a:p>
            <a:r>
              <a:rPr lang="en-US" sz="4800" dirty="0">
                <a:latin typeface="+mj-lt"/>
              </a:rPr>
              <a:t>TPro PM Notes: Design Field Notes</a:t>
            </a:r>
          </a:p>
        </p:txBody>
      </p:sp>
    </p:spTree>
    <p:extLst>
      <p:ext uri="{BB962C8B-B14F-4D97-AF65-F5344CB8AC3E}">
        <p14:creationId xmlns:p14="http://schemas.microsoft.com/office/powerpoint/2010/main" val="4772176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par>
                          <p:cTn id="11" fill="hold">
                            <p:stCondLst>
                              <p:cond delay="0"/>
                            </p:stCondLst>
                            <p:childTnLst>
                              <p:par>
                                <p:cTn id="12" presetID="1" presetClass="entr" presetSubtype="0" fill="hold" nodeType="afterEffect">
                                  <p:stCondLst>
                                    <p:cond delay="750"/>
                                  </p:stCondLst>
                                  <p:childTnLst>
                                    <p:set>
                                      <p:cBhvr>
                                        <p:cTn id="13" dur="1" fill="hold">
                                          <p:stCondLst>
                                            <p:cond delay="0"/>
                                          </p:stCondLst>
                                        </p:cTn>
                                        <p:tgtEl>
                                          <p:spTgt spid="3">
                                            <p:txEl>
                                              <p:pRg st="4" end="4"/>
                                            </p:txEl>
                                          </p:spTgt>
                                        </p:tgtEl>
                                        <p:attrNameLst>
                                          <p:attrName>style.visibility</p:attrName>
                                        </p:attrNameLst>
                                      </p:cBhvr>
                                      <p:to>
                                        <p:strVal val="visible"/>
                                      </p:to>
                                    </p:set>
                                  </p:childTnLst>
                                </p:cTn>
                              </p:par>
                            </p:childTnLst>
                          </p:cTn>
                        </p:par>
                        <p:par>
                          <p:cTn id="14" fill="hold">
                            <p:stCondLst>
                              <p:cond delay="750"/>
                            </p:stCondLst>
                            <p:childTnLst>
                              <p:par>
                                <p:cTn id="15" presetID="1" presetClass="entr" presetSubtype="0" fill="hold" nodeType="afterEffect">
                                  <p:stCondLst>
                                    <p:cond delay="1250"/>
                                  </p:stCondLst>
                                  <p:childTnLst>
                                    <p:set>
                                      <p:cBhvr>
                                        <p:cTn id="16" dur="1" fill="hold">
                                          <p:stCondLst>
                                            <p:cond delay="0"/>
                                          </p:stCondLst>
                                        </p:cTn>
                                        <p:tgtEl>
                                          <p:spTgt spid="3">
                                            <p:txEl>
                                              <p:pRg st="6" end="6"/>
                                            </p:txEl>
                                          </p:spTgt>
                                        </p:tgtEl>
                                        <p:attrNameLst>
                                          <p:attrName>style.visibility</p:attrName>
                                        </p:attrNameLst>
                                      </p:cBhvr>
                                      <p:to>
                                        <p:strVal val="visible"/>
                                      </p:to>
                                    </p:set>
                                  </p:childTnLst>
                                </p:cTn>
                              </p:par>
                            </p:childTnLst>
                          </p:cTn>
                        </p:par>
                        <p:par>
                          <p:cTn id="17" fill="hold">
                            <p:stCondLst>
                              <p:cond delay="2000"/>
                            </p:stCondLst>
                            <p:childTnLst>
                              <p:par>
                                <p:cTn id="18" presetID="1" presetClass="entr" presetSubtype="0" fill="hold" nodeType="afterEffect">
                                  <p:stCondLst>
                                    <p:cond delay="1250"/>
                                  </p:stCondLst>
                                  <p:childTnLst>
                                    <p:set>
                                      <p:cBhvr>
                                        <p:cTn id="19"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90201EC-C228-1869-2AEB-5A406F05511B}"/>
              </a:ext>
            </a:extLst>
          </p:cNvPr>
          <p:cNvSpPr>
            <a:spLocks noGrp="1"/>
          </p:cNvSpPr>
          <p:nvPr>
            <p:ph idx="1"/>
          </p:nvPr>
        </p:nvSpPr>
        <p:spPr>
          <a:xfrm>
            <a:off x="998908" y="1931884"/>
            <a:ext cx="9849200" cy="5222175"/>
          </a:xfrm>
        </p:spPr>
        <p:txBody>
          <a:bodyPr>
            <a:noAutofit/>
          </a:bodyPr>
          <a:lstStyle/>
          <a:p>
            <a:pPr marL="0" indent="0" algn="l">
              <a:buNone/>
            </a:pPr>
            <a:r>
              <a:rPr lang="en-US" sz="3200" dirty="0">
                <a:solidFill>
                  <a:srgbClr val="000000"/>
                </a:solidFill>
                <a:latin typeface="+mj-lt"/>
              </a:rPr>
              <a:t>General Format:</a:t>
            </a:r>
          </a:p>
          <a:p>
            <a:pPr marL="0" indent="0" algn="l">
              <a:buNone/>
            </a:pPr>
            <a:endParaRPr lang="en-US" sz="800" b="0" dirty="0">
              <a:solidFill>
                <a:srgbClr val="000000"/>
              </a:solidFill>
              <a:latin typeface="+mj-lt"/>
            </a:endParaRPr>
          </a:p>
          <a:p>
            <a:pPr marL="914400" lvl="1" indent="-457200" algn="l">
              <a:buFont typeface="Wingdings" panose="05000000000000000000" pitchFamily="2" charset="2"/>
              <a:buChar char="Ø"/>
            </a:pPr>
            <a:r>
              <a:rPr lang="en-US" sz="3200" b="0" dirty="0">
                <a:solidFill>
                  <a:srgbClr val="000000"/>
                </a:solidFill>
                <a:latin typeface="+mj-lt"/>
              </a:rPr>
              <a:t>Local Sponsor Contact’s name, email, phone #</a:t>
            </a:r>
          </a:p>
          <a:p>
            <a:pPr lvl="1" algn="l"/>
            <a:endParaRPr lang="en-US" sz="800" b="0" dirty="0">
              <a:solidFill>
                <a:srgbClr val="000000"/>
              </a:solidFill>
              <a:latin typeface="+mj-lt"/>
            </a:endParaRPr>
          </a:p>
          <a:p>
            <a:pPr marL="914400" lvl="1" indent="-457200" algn="l">
              <a:buFont typeface="Wingdings" panose="05000000000000000000" pitchFamily="2" charset="2"/>
              <a:buChar char="Ø"/>
            </a:pPr>
            <a:r>
              <a:rPr lang="en-US" sz="3200" b="0" dirty="0">
                <a:solidFill>
                  <a:srgbClr val="000000"/>
                </a:solidFill>
                <a:latin typeface="+mj-lt"/>
              </a:rPr>
              <a:t>Consultant Firm, PM’s Name, email, phone #</a:t>
            </a:r>
          </a:p>
          <a:p>
            <a:pPr lvl="1" algn="l"/>
            <a:endParaRPr lang="en-US" sz="800" b="0" dirty="0">
              <a:solidFill>
                <a:srgbClr val="000000"/>
              </a:solidFill>
              <a:latin typeface="+mj-lt"/>
            </a:endParaRPr>
          </a:p>
          <a:p>
            <a:pPr marL="914400" lvl="1" indent="-457200" algn="l">
              <a:buFont typeface="Wingdings" panose="05000000000000000000" pitchFamily="2" charset="2"/>
              <a:buChar char="Ø"/>
            </a:pPr>
            <a:r>
              <a:rPr lang="en-US" sz="3200" b="0" dirty="0">
                <a:solidFill>
                  <a:srgbClr val="000000"/>
                </a:solidFill>
                <a:latin typeface="+mj-lt"/>
              </a:rPr>
              <a:t>Master Contract info</a:t>
            </a:r>
          </a:p>
          <a:p>
            <a:pPr lvl="1" algn="l"/>
            <a:endParaRPr lang="en-US" sz="800" b="0" dirty="0">
              <a:solidFill>
                <a:srgbClr val="000000"/>
              </a:solidFill>
              <a:latin typeface="+mj-lt"/>
            </a:endParaRPr>
          </a:p>
          <a:p>
            <a:pPr marL="914400" lvl="1" indent="-457200" algn="l">
              <a:buFont typeface="Wingdings" panose="05000000000000000000" pitchFamily="2" charset="2"/>
              <a:buChar char="Ø"/>
            </a:pPr>
            <a:r>
              <a:rPr lang="en-US" sz="3200" b="0" dirty="0">
                <a:solidFill>
                  <a:srgbClr val="000000"/>
                </a:solidFill>
                <a:latin typeface="+mj-lt"/>
              </a:rPr>
              <a:t>Task Order info</a:t>
            </a:r>
          </a:p>
          <a:p>
            <a:pPr lvl="1" algn="l"/>
            <a:endParaRPr lang="en-US" sz="800" b="0" dirty="0">
              <a:solidFill>
                <a:srgbClr val="000000"/>
              </a:solidFill>
              <a:latin typeface="+mj-lt"/>
            </a:endParaRPr>
          </a:p>
          <a:p>
            <a:pPr marL="914400" lvl="1" indent="-457200" algn="l">
              <a:buFont typeface="Wingdings" panose="05000000000000000000" pitchFamily="2" charset="2"/>
              <a:buChar char="Ø"/>
            </a:pPr>
            <a:r>
              <a:rPr lang="en-US" sz="3200" b="0" dirty="0">
                <a:solidFill>
                  <a:srgbClr val="000000"/>
                </a:solidFill>
                <a:latin typeface="+mj-lt"/>
              </a:rPr>
              <a:t>PM’s initials &amp; date notes updated</a:t>
            </a:r>
          </a:p>
          <a:p>
            <a:pPr marL="914400" lvl="1" indent="-457200" algn="l">
              <a:buFont typeface="Wingdings" panose="05000000000000000000" pitchFamily="2" charset="2"/>
              <a:buChar char="Ø"/>
            </a:pPr>
            <a:endParaRPr lang="en-US" sz="3200" dirty="0">
              <a:solidFill>
                <a:srgbClr val="000000"/>
              </a:solidFill>
              <a:latin typeface="+mj-lt"/>
            </a:endParaRPr>
          </a:p>
          <a:p>
            <a:pPr marL="914400" lvl="2" indent="0" algn="l">
              <a:buNone/>
            </a:pPr>
            <a:endParaRPr lang="en-US" sz="3200" dirty="0">
              <a:solidFill>
                <a:srgbClr val="000000"/>
              </a:solidFill>
              <a:latin typeface="+mj-lt"/>
            </a:endParaRPr>
          </a:p>
        </p:txBody>
      </p:sp>
      <p:sp>
        <p:nvSpPr>
          <p:cNvPr id="9" name="Title 1">
            <a:extLst>
              <a:ext uri="{FF2B5EF4-FFF2-40B4-BE49-F238E27FC236}">
                <a16:creationId xmlns:a16="http://schemas.microsoft.com/office/drawing/2014/main" id="{ABF1DA4B-CE85-78E2-0D18-7EBE10E2998D}"/>
              </a:ext>
            </a:extLst>
          </p:cNvPr>
          <p:cNvSpPr txBox="1">
            <a:spLocks/>
          </p:cNvSpPr>
          <p:nvPr/>
        </p:nvSpPr>
        <p:spPr>
          <a:xfrm>
            <a:off x="607404" y="659459"/>
            <a:ext cx="10977192" cy="771896"/>
          </a:xfrm>
          <a:prstGeom prst="rect">
            <a:avLst/>
          </a:prstGeom>
          <a:noFill/>
        </p:spPr>
        <p:txBody>
          <a:bodyPr anchor="b"/>
          <a:lstStyle>
            <a:lvl1pPr algn="ctr" defTabSz="914400" rtl="0" eaLnBrk="1" latinLnBrk="0" hangingPunct="1">
              <a:lnSpc>
                <a:spcPct val="90000"/>
              </a:lnSpc>
              <a:spcBef>
                <a:spcPct val="0"/>
              </a:spcBef>
              <a:buNone/>
              <a:defRPr sz="3400" b="1" kern="1200" baseline="0">
                <a:solidFill>
                  <a:srgbClr val="045594"/>
                </a:solidFill>
                <a:latin typeface="ITC Avant Garde Std Md" panose="020B0602020202020204" pitchFamily="34" charset="0"/>
                <a:ea typeface="+mj-ea"/>
                <a:cs typeface="+mj-cs"/>
              </a:defRPr>
            </a:lvl1pPr>
          </a:lstStyle>
          <a:p>
            <a:r>
              <a:rPr lang="en-US" sz="4800" dirty="0">
                <a:latin typeface="+mj-lt"/>
              </a:rPr>
              <a:t>TPro PM Notes: Design Field Notes</a:t>
            </a:r>
          </a:p>
        </p:txBody>
      </p:sp>
    </p:spTree>
    <p:extLst>
      <p:ext uri="{BB962C8B-B14F-4D97-AF65-F5344CB8AC3E}">
        <p14:creationId xmlns:p14="http://schemas.microsoft.com/office/powerpoint/2010/main" val="36029572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1000"/>
                                  </p:stCondLst>
                                  <p:childTnLst>
                                    <p:set>
                                      <p:cBhvr>
                                        <p:cTn id="9" dur="1" fill="hold">
                                          <p:stCondLst>
                                            <p:cond delay="0"/>
                                          </p:stCondLst>
                                        </p:cTn>
                                        <p:tgtEl>
                                          <p:spTgt spid="3">
                                            <p:txEl>
                                              <p:pRg st="4" end="4"/>
                                            </p:txEl>
                                          </p:spTgt>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nodeType="afterEffect">
                                  <p:stCondLst>
                                    <p:cond delay="1000"/>
                                  </p:stCondLst>
                                  <p:childTnLst>
                                    <p:set>
                                      <p:cBhvr>
                                        <p:cTn id="12" dur="1" fill="hold">
                                          <p:stCondLst>
                                            <p:cond delay="0"/>
                                          </p:stCondLst>
                                        </p:cTn>
                                        <p:tgtEl>
                                          <p:spTgt spid="3">
                                            <p:txEl>
                                              <p:pRg st="6" end="6"/>
                                            </p:txEl>
                                          </p:spTgt>
                                        </p:tgtEl>
                                        <p:attrNameLst>
                                          <p:attrName>style.visibility</p:attrName>
                                        </p:attrNameLst>
                                      </p:cBhvr>
                                      <p:to>
                                        <p:strVal val="visible"/>
                                      </p:to>
                                    </p:set>
                                  </p:childTnLst>
                                </p:cTn>
                              </p:par>
                            </p:childTnLst>
                          </p:cTn>
                        </p:par>
                        <p:par>
                          <p:cTn id="13" fill="hold">
                            <p:stCondLst>
                              <p:cond delay="2000"/>
                            </p:stCondLst>
                            <p:childTnLst>
                              <p:par>
                                <p:cTn id="14" presetID="1" presetClass="entr" presetSubtype="0" fill="hold" nodeType="afterEffect">
                                  <p:stCondLst>
                                    <p:cond delay="1000"/>
                                  </p:stCondLst>
                                  <p:childTnLst>
                                    <p:set>
                                      <p:cBhvr>
                                        <p:cTn id="15" dur="1" fill="hold">
                                          <p:stCondLst>
                                            <p:cond delay="0"/>
                                          </p:stCondLst>
                                        </p:cTn>
                                        <p:tgtEl>
                                          <p:spTgt spid="3">
                                            <p:txEl>
                                              <p:pRg st="8" end="8"/>
                                            </p:txEl>
                                          </p:spTgt>
                                        </p:tgtEl>
                                        <p:attrNameLst>
                                          <p:attrName>style.visibility</p:attrName>
                                        </p:attrNameLst>
                                      </p:cBhvr>
                                      <p:to>
                                        <p:strVal val="visible"/>
                                      </p:to>
                                    </p:set>
                                  </p:childTnLst>
                                </p:cTn>
                              </p:par>
                            </p:childTnLst>
                          </p:cTn>
                        </p:par>
                        <p:par>
                          <p:cTn id="16" fill="hold">
                            <p:stCondLst>
                              <p:cond delay="3000"/>
                            </p:stCondLst>
                            <p:childTnLst>
                              <p:par>
                                <p:cTn id="17" presetID="1" presetClass="entr" presetSubtype="0" fill="hold" nodeType="afterEffect">
                                  <p:stCondLst>
                                    <p:cond delay="1000"/>
                                  </p:stCondLst>
                                  <p:childTnLst>
                                    <p:set>
                                      <p:cBhvr>
                                        <p:cTn id="18"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6476B748-F241-6362-D51C-6A2D0BC5C345}"/>
              </a:ext>
            </a:extLst>
          </p:cNvPr>
          <p:cNvGrpSpPr/>
          <p:nvPr/>
        </p:nvGrpSpPr>
        <p:grpSpPr>
          <a:xfrm>
            <a:off x="1753159" y="1735705"/>
            <a:ext cx="5035750" cy="3868754"/>
            <a:chOff x="1421771" y="1593040"/>
            <a:chExt cx="6725791" cy="5167142"/>
          </a:xfrm>
        </p:grpSpPr>
        <p:grpSp>
          <p:nvGrpSpPr>
            <p:cNvPr id="5" name="Group 4">
              <a:extLst>
                <a:ext uri="{FF2B5EF4-FFF2-40B4-BE49-F238E27FC236}">
                  <a16:creationId xmlns:a16="http://schemas.microsoft.com/office/drawing/2014/main" id="{D16139D3-9E75-0CA8-2049-5B6E72357160}"/>
                </a:ext>
              </a:extLst>
            </p:cNvPr>
            <p:cNvGrpSpPr/>
            <p:nvPr/>
          </p:nvGrpSpPr>
          <p:grpSpPr>
            <a:xfrm>
              <a:off x="1837173" y="2398816"/>
              <a:ext cx="6310389" cy="4361366"/>
              <a:chOff x="1007879" y="2042556"/>
              <a:chExt cx="6310389" cy="4361366"/>
            </a:xfrm>
          </p:grpSpPr>
          <p:sp>
            <p:nvSpPr>
              <p:cNvPr id="7" name="Oval 6">
                <a:extLst>
                  <a:ext uri="{FF2B5EF4-FFF2-40B4-BE49-F238E27FC236}">
                    <a16:creationId xmlns:a16="http://schemas.microsoft.com/office/drawing/2014/main" id="{FC35D27A-BDBE-456B-3A7E-D5E42D3593CD}"/>
                  </a:ext>
                </a:extLst>
              </p:cNvPr>
              <p:cNvSpPr/>
              <p:nvPr/>
            </p:nvSpPr>
            <p:spPr>
              <a:xfrm>
                <a:off x="1698171" y="2042556"/>
                <a:ext cx="1816924" cy="1923803"/>
              </a:xfrm>
              <a:prstGeom prst="ellipse">
                <a:avLst/>
              </a:prstGeom>
              <a:solidFill>
                <a:srgbClr val="045594"/>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3200">
                  <a:solidFill>
                    <a:srgbClr val="000000"/>
                  </a:solidFill>
                  <a:latin typeface="+mj-lt"/>
                </a:endParaRPr>
              </a:p>
            </p:txBody>
          </p:sp>
          <p:pic>
            <p:nvPicPr>
              <p:cNvPr id="8" name="Graphic 7" descr="Contract with solid fill">
                <a:extLst>
                  <a:ext uri="{FF2B5EF4-FFF2-40B4-BE49-F238E27FC236}">
                    <a16:creationId xmlns:a16="http://schemas.microsoft.com/office/drawing/2014/main" id="{5AF12273-897A-35FC-0331-A17D1018AE58}"/>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1792183" y="2178131"/>
                <a:ext cx="1627908" cy="1627908"/>
              </a:xfrm>
              <a:prstGeom prst="rect">
                <a:avLst/>
              </a:prstGeom>
            </p:spPr>
          </p:pic>
          <p:sp>
            <p:nvSpPr>
              <p:cNvPr id="9" name="TextBox 8">
                <a:extLst>
                  <a:ext uri="{FF2B5EF4-FFF2-40B4-BE49-F238E27FC236}">
                    <a16:creationId xmlns:a16="http://schemas.microsoft.com/office/drawing/2014/main" id="{3228951B-68EC-0221-504A-1CF40E184B1B}"/>
                  </a:ext>
                </a:extLst>
              </p:cNvPr>
              <p:cNvSpPr txBox="1"/>
              <p:nvPr/>
            </p:nvSpPr>
            <p:spPr>
              <a:xfrm>
                <a:off x="1007879" y="4101935"/>
                <a:ext cx="6310389" cy="2301987"/>
              </a:xfrm>
              <a:prstGeom prst="rect">
                <a:avLst/>
              </a:prstGeom>
              <a:noFill/>
            </p:spPr>
            <p:txBody>
              <a:bodyPr wrap="square" rtlCol="0">
                <a:spAutoFit/>
              </a:bodyPr>
              <a:lstStyle/>
              <a:p>
                <a:pPr marL="457200" indent="-457200" defTabSz="338328">
                  <a:spcAft>
                    <a:spcPts val="600"/>
                  </a:spcAft>
                  <a:buFont typeface="Arial" panose="020B0604020202020204" pitchFamily="34" charset="0"/>
                  <a:buChar char="•"/>
                </a:pPr>
                <a:r>
                  <a:rPr lang="en-US" sz="3200" kern="1200" dirty="0">
                    <a:solidFill>
                      <a:srgbClr val="000000"/>
                    </a:solidFill>
                    <a:latin typeface="+mj-lt"/>
                    <a:ea typeface="+mn-ea"/>
                    <a:cs typeface="+mn-cs"/>
                  </a:rPr>
                  <a:t>Contract #</a:t>
                </a:r>
              </a:p>
              <a:p>
                <a:pPr marL="457200" indent="-457200" defTabSz="338328">
                  <a:spcAft>
                    <a:spcPts val="600"/>
                  </a:spcAft>
                  <a:buFont typeface="Arial" panose="020B0604020202020204" pitchFamily="34" charset="0"/>
                  <a:buChar char="•"/>
                </a:pPr>
                <a:r>
                  <a:rPr lang="en-US" sz="3200" dirty="0">
                    <a:solidFill>
                      <a:srgbClr val="000000"/>
                    </a:solidFill>
                    <a:latin typeface="+mj-lt"/>
                  </a:rPr>
                  <a:t>NTP Date</a:t>
                </a:r>
              </a:p>
              <a:p>
                <a:pPr marL="457200" indent="-457200" defTabSz="338328">
                  <a:spcAft>
                    <a:spcPts val="600"/>
                  </a:spcAft>
                  <a:buFont typeface="Arial" panose="020B0604020202020204" pitchFamily="34" charset="0"/>
                  <a:buChar char="•"/>
                </a:pPr>
                <a:r>
                  <a:rPr lang="en-US" sz="3200" dirty="0">
                    <a:solidFill>
                      <a:srgbClr val="000000"/>
                    </a:solidFill>
                    <a:latin typeface="+mj-lt"/>
                  </a:rPr>
                  <a:t>Expiration Date</a:t>
                </a:r>
              </a:p>
            </p:txBody>
          </p:sp>
        </p:grpSp>
        <p:sp>
          <p:nvSpPr>
            <p:cNvPr id="6" name="TextBox 5">
              <a:extLst>
                <a:ext uri="{FF2B5EF4-FFF2-40B4-BE49-F238E27FC236}">
                  <a16:creationId xmlns:a16="http://schemas.microsoft.com/office/drawing/2014/main" id="{EB47DCE3-20E3-09D9-63AA-A911C97020BF}"/>
                </a:ext>
              </a:extLst>
            </p:cNvPr>
            <p:cNvSpPr txBox="1"/>
            <p:nvPr/>
          </p:nvSpPr>
          <p:spPr>
            <a:xfrm>
              <a:off x="1421771" y="1593040"/>
              <a:ext cx="4787374" cy="781031"/>
            </a:xfrm>
            <a:prstGeom prst="rect">
              <a:avLst/>
            </a:prstGeom>
            <a:noFill/>
          </p:spPr>
          <p:txBody>
            <a:bodyPr wrap="square" rtlCol="0">
              <a:spAutoFit/>
            </a:bodyPr>
            <a:lstStyle/>
            <a:p>
              <a:pPr defTabSz="338328">
                <a:spcAft>
                  <a:spcPts val="600"/>
                </a:spcAft>
              </a:pPr>
              <a:r>
                <a:rPr lang="en-US" sz="3200" b="1" kern="1200" dirty="0">
                  <a:solidFill>
                    <a:srgbClr val="000000"/>
                  </a:solidFill>
                  <a:latin typeface="+mj-lt"/>
                  <a:ea typeface="+mn-ea"/>
                  <a:cs typeface="+mn-cs"/>
                </a:rPr>
                <a:t>Master Contract</a:t>
              </a:r>
              <a:endParaRPr lang="en-US" sz="3200" b="1" dirty="0">
                <a:solidFill>
                  <a:srgbClr val="000000"/>
                </a:solidFill>
                <a:latin typeface="+mj-lt"/>
              </a:endParaRPr>
            </a:p>
          </p:txBody>
        </p:sp>
      </p:grpSp>
      <p:grpSp>
        <p:nvGrpSpPr>
          <p:cNvPr id="10" name="Group 9">
            <a:extLst>
              <a:ext uri="{FF2B5EF4-FFF2-40B4-BE49-F238E27FC236}">
                <a16:creationId xmlns:a16="http://schemas.microsoft.com/office/drawing/2014/main" id="{35CD0E55-A746-870F-11D3-74D61A0C4246}"/>
              </a:ext>
            </a:extLst>
          </p:cNvPr>
          <p:cNvGrpSpPr/>
          <p:nvPr/>
        </p:nvGrpSpPr>
        <p:grpSpPr>
          <a:xfrm>
            <a:off x="6096000" y="1735704"/>
            <a:ext cx="5096622" cy="4930584"/>
            <a:chOff x="1837173" y="1593039"/>
            <a:chExt cx="6807092" cy="6585331"/>
          </a:xfrm>
        </p:grpSpPr>
        <p:grpSp>
          <p:nvGrpSpPr>
            <p:cNvPr id="11" name="Group 10">
              <a:extLst>
                <a:ext uri="{FF2B5EF4-FFF2-40B4-BE49-F238E27FC236}">
                  <a16:creationId xmlns:a16="http://schemas.microsoft.com/office/drawing/2014/main" id="{7A9BFCBF-9B3A-AD5D-9ED2-CD1EA7B16E75}"/>
                </a:ext>
              </a:extLst>
            </p:cNvPr>
            <p:cNvGrpSpPr/>
            <p:nvPr/>
          </p:nvGrpSpPr>
          <p:grpSpPr>
            <a:xfrm>
              <a:off x="1837173" y="2398816"/>
              <a:ext cx="6807092" cy="5779554"/>
              <a:chOff x="1007879" y="2042556"/>
              <a:chExt cx="6807092" cy="5779554"/>
            </a:xfrm>
          </p:grpSpPr>
          <p:sp>
            <p:nvSpPr>
              <p:cNvPr id="13" name="Oval 12">
                <a:extLst>
                  <a:ext uri="{FF2B5EF4-FFF2-40B4-BE49-F238E27FC236}">
                    <a16:creationId xmlns:a16="http://schemas.microsoft.com/office/drawing/2014/main" id="{A0E468F3-1BDF-77E8-88D4-2E755C7D30AA}"/>
                  </a:ext>
                </a:extLst>
              </p:cNvPr>
              <p:cNvSpPr/>
              <p:nvPr/>
            </p:nvSpPr>
            <p:spPr>
              <a:xfrm>
                <a:off x="1698171" y="2042556"/>
                <a:ext cx="1816924" cy="1923803"/>
              </a:xfrm>
              <a:prstGeom prst="ellipse">
                <a:avLst/>
              </a:prstGeom>
              <a:solidFill>
                <a:srgbClr val="0F5D3A"/>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3200">
                  <a:solidFill>
                    <a:srgbClr val="000000"/>
                  </a:solidFill>
                  <a:latin typeface="+mj-lt"/>
                </a:endParaRPr>
              </a:p>
            </p:txBody>
          </p:sp>
          <p:pic>
            <p:nvPicPr>
              <p:cNvPr id="14" name="Graphic 13" descr="Hierarchy with solid fill">
                <a:extLst>
                  <a:ext uri="{FF2B5EF4-FFF2-40B4-BE49-F238E27FC236}">
                    <a16:creationId xmlns:a16="http://schemas.microsoft.com/office/drawing/2014/main" id="{186488E8-1026-88DF-2A6A-66B85817677E}"/>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1792183" y="2178131"/>
                <a:ext cx="1627908" cy="1627908"/>
              </a:xfrm>
              <a:prstGeom prst="rect">
                <a:avLst/>
              </a:prstGeom>
            </p:spPr>
          </p:pic>
          <p:sp>
            <p:nvSpPr>
              <p:cNvPr id="15" name="TextBox 14">
                <a:extLst>
                  <a:ext uri="{FF2B5EF4-FFF2-40B4-BE49-F238E27FC236}">
                    <a16:creationId xmlns:a16="http://schemas.microsoft.com/office/drawing/2014/main" id="{155AF29E-0DBA-F09A-3654-4FA196E7D29A}"/>
                  </a:ext>
                </a:extLst>
              </p:cNvPr>
              <p:cNvSpPr txBox="1"/>
              <p:nvPr/>
            </p:nvSpPr>
            <p:spPr>
              <a:xfrm>
                <a:off x="1007879" y="4101935"/>
                <a:ext cx="6807092" cy="3720175"/>
              </a:xfrm>
              <a:prstGeom prst="rect">
                <a:avLst/>
              </a:prstGeom>
              <a:noFill/>
            </p:spPr>
            <p:txBody>
              <a:bodyPr wrap="square" rtlCol="0">
                <a:spAutoFit/>
              </a:bodyPr>
              <a:lstStyle/>
              <a:p>
                <a:pPr marL="457200" indent="-457200" defTabSz="338328">
                  <a:spcAft>
                    <a:spcPts val="600"/>
                  </a:spcAft>
                  <a:buFont typeface="Arial" panose="020B0604020202020204" pitchFamily="34" charset="0"/>
                  <a:buChar char="•"/>
                </a:pPr>
                <a:r>
                  <a:rPr lang="en-US" sz="3200" kern="1200" dirty="0">
                    <a:solidFill>
                      <a:srgbClr val="000000"/>
                    </a:solidFill>
                    <a:latin typeface="+mj-lt"/>
                    <a:ea typeface="+mn-ea"/>
                    <a:cs typeface="+mn-cs"/>
                  </a:rPr>
                  <a:t>TO #</a:t>
                </a:r>
              </a:p>
              <a:p>
                <a:pPr marL="457200" indent="-457200" defTabSz="338328">
                  <a:spcAft>
                    <a:spcPts val="600"/>
                  </a:spcAft>
                  <a:buFont typeface="Arial" panose="020B0604020202020204" pitchFamily="34" charset="0"/>
                  <a:buChar char="•"/>
                </a:pPr>
                <a:r>
                  <a:rPr lang="en-US" sz="3200" dirty="0">
                    <a:solidFill>
                      <a:srgbClr val="000000"/>
                    </a:solidFill>
                    <a:latin typeface="+mj-lt"/>
                  </a:rPr>
                  <a:t>NTP Date</a:t>
                </a:r>
              </a:p>
              <a:p>
                <a:pPr marL="457200" indent="-457200" defTabSz="338328">
                  <a:spcAft>
                    <a:spcPts val="600"/>
                  </a:spcAft>
                  <a:buFont typeface="Arial" panose="020B0604020202020204" pitchFamily="34" charset="0"/>
                  <a:buChar char="•"/>
                </a:pPr>
                <a:r>
                  <a:rPr lang="en-US" sz="3200" dirty="0">
                    <a:solidFill>
                      <a:srgbClr val="000000"/>
                    </a:solidFill>
                    <a:latin typeface="+mj-lt"/>
                  </a:rPr>
                  <a:t>Expiration Date</a:t>
                </a:r>
              </a:p>
              <a:p>
                <a:pPr marL="457200" indent="-457200" defTabSz="338328">
                  <a:spcAft>
                    <a:spcPts val="600"/>
                  </a:spcAft>
                  <a:buFont typeface="Arial" panose="020B0604020202020204" pitchFamily="34" charset="0"/>
                  <a:buChar char="•"/>
                </a:pPr>
                <a:r>
                  <a:rPr lang="en-US" sz="3200" dirty="0">
                    <a:solidFill>
                      <a:srgbClr val="000000"/>
                    </a:solidFill>
                    <a:latin typeface="+mj-lt"/>
                  </a:rPr>
                  <a:t>Status of procurement (if NTP has not been issued)</a:t>
                </a:r>
              </a:p>
            </p:txBody>
          </p:sp>
        </p:grpSp>
        <p:sp>
          <p:nvSpPr>
            <p:cNvPr id="12" name="TextBox 11">
              <a:extLst>
                <a:ext uri="{FF2B5EF4-FFF2-40B4-BE49-F238E27FC236}">
                  <a16:creationId xmlns:a16="http://schemas.microsoft.com/office/drawing/2014/main" id="{123FB802-0E77-1422-7D35-8FD7407FE129}"/>
                </a:ext>
              </a:extLst>
            </p:cNvPr>
            <p:cNvSpPr txBox="1"/>
            <p:nvPr/>
          </p:nvSpPr>
          <p:spPr>
            <a:xfrm>
              <a:off x="2234785" y="1593039"/>
              <a:ext cx="4219207" cy="781031"/>
            </a:xfrm>
            <a:prstGeom prst="rect">
              <a:avLst/>
            </a:prstGeom>
            <a:noFill/>
          </p:spPr>
          <p:txBody>
            <a:bodyPr wrap="square" rtlCol="0">
              <a:spAutoFit/>
            </a:bodyPr>
            <a:lstStyle/>
            <a:p>
              <a:pPr defTabSz="338328">
                <a:spcAft>
                  <a:spcPts val="600"/>
                </a:spcAft>
              </a:pPr>
              <a:r>
                <a:rPr lang="en-US" sz="3200" b="1" kern="1200" dirty="0">
                  <a:solidFill>
                    <a:srgbClr val="000000"/>
                  </a:solidFill>
                  <a:latin typeface="+mj-lt"/>
                  <a:ea typeface="+mn-ea"/>
                  <a:cs typeface="+mn-cs"/>
                </a:rPr>
                <a:t>Task Order</a:t>
              </a:r>
              <a:endParaRPr lang="en-US" sz="3200" b="1" dirty="0">
                <a:solidFill>
                  <a:srgbClr val="000000"/>
                </a:solidFill>
                <a:latin typeface="+mj-lt"/>
              </a:endParaRPr>
            </a:p>
          </p:txBody>
        </p:sp>
      </p:grpSp>
      <p:sp>
        <p:nvSpPr>
          <p:cNvPr id="20" name="Title 1">
            <a:extLst>
              <a:ext uri="{FF2B5EF4-FFF2-40B4-BE49-F238E27FC236}">
                <a16:creationId xmlns:a16="http://schemas.microsoft.com/office/drawing/2014/main" id="{97183D12-6B92-979A-A8A1-BD9F50FB952E}"/>
              </a:ext>
            </a:extLst>
          </p:cNvPr>
          <p:cNvSpPr txBox="1">
            <a:spLocks/>
          </p:cNvSpPr>
          <p:nvPr/>
        </p:nvSpPr>
        <p:spPr>
          <a:xfrm>
            <a:off x="607404" y="659459"/>
            <a:ext cx="10977192" cy="771896"/>
          </a:xfrm>
          <a:prstGeom prst="rect">
            <a:avLst/>
          </a:prstGeom>
          <a:noFill/>
        </p:spPr>
        <p:txBody>
          <a:bodyPr anchor="b"/>
          <a:lstStyle>
            <a:lvl1pPr algn="ctr" defTabSz="914400" rtl="0" eaLnBrk="1" latinLnBrk="0" hangingPunct="1">
              <a:lnSpc>
                <a:spcPct val="90000"/>
              </a:lnSpc>
              <a:spcBef>
                <a:spcPct val="0"/>
              </a:spcBef>
              <a:buNone/>
              <a:defRPr sz="3400" b="1" kern="1200" baseline="0">
                <a:solidFill>
                  <a:srgbClr val="045594"/>
                </a:solidFill>
                <a:latin typeface="ITC Avant Garde Std Md" panose="020B0602020202020204" pitchFamily="34" charset="0"/>
                <a:ea typeface="+mj-ea"/>
                <a:cs typeface="+mj-cs"/>
              </a:defRPr>
            </a:lvl1pPr>
          </a:lstStyle>
          <a:p>
            <a:r>
              <a:rPr lang="en-US" sz="4800" dirty="0">
                <a:latin typeface="+mj-lt"/>
              </a:rPr>
              <a:t>TPro PM Notes: Design Field Notes</a:t>
            </a:r>
          </a:p>
        </p:txBody>
      </p:sp>
    </p:spTree>
    <p:extLst>
      <p:ext uri="{BB962C8B-B14F-4D97-AF65-F5344CB8AC3E}">
        <p14:creationId xmlns:p14="http://schemas.microsoft.com/office/powerpoint/2010/main" val="31143498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3B54EA-9215-48BD-A061-76495264C5BD}"/>
              </a:ext>
            </a:extLst>
          </p:cNvPr>
          <p:cNvSpPr>
            <a:spLocks noGrp="1"/>
          </p:cNvSpPr>
          <p:nvPr>
            <p:ph type="title"/>
          </p:nvPr>
        </p:nvSpPr>
        <p:spPr>
          <a:xfrm>
            <a:off x="599153" y="982662"/>
            <a:ext cx="4781147" cy="4892676"/>
          </a:xfrm>
        </p:spPr>
        <p:txBody>
          <a:bodyPr vert="horz" lIns="91440" tIns="45720" rIns="91440" bIns="45720" rtlCol="0" anchor="ctr">
            <a:normAutofit/>
          </a:bodyPr>
          <a:lstStyle/>
          <a:p>
            <a:pPr algn="r"/>
            <a:r>
              <a:rPr lang="en-US" sz="5200" dirty="0">
                <a:solidFill>
                  <a:srgbClr val="000000"/>
                </a:solidFill>
                <a:latin typeface="+mj-lt"/>
              </a:rPr>
              <a:t>The purpose of the PSR is </a:t>
            </a:r>
            <a:r>
              <a:rPr lang="en-US" sz="5200" b="1" dirty="0">
                <a:solidFill>
                  <a:srgbClr val="FF0000"/>
                </a:solidFill>
                <a:latin typeface="+mj-lt"/>
              </a:rPr>
              <a:t>NOT</a:t>
            </a:r>
            <a:r>
              <a:rPr lang="en-US" sz="5200" dirty="0">
                <a:solidFill>
                  <a:srgbClr val="000000"/>
                </a:solidFill>
                <a:latin typeface="+mj-lt"/>
              </a:rPr>
              <a:t>…</a:t>
            </a:r>
          </a:p>
        </p:txBody>
      </p:sp>
      <p:sp>
        <p:nvSpPr>
          <p:cNvPr id="3" name="Content Placeholder 2">
            <a:extLst>
              <a:ext uri="{FF2B5EF4-FFF2-40B4-BE49-F238E27FC236}">
                <a16:creationId xmlns:a16="http://schemas.microsoft.com/office/drawing/2014/main" id="{E0DE8A4D-87F9-4F02-8313-06A9D2EBE1F1}"/>
              </a:ext>
            </a:extLst>
          </p:cNvPr>
          <p:cNvSpPr>
            <a:spLocks noGrp="1"/>
          </p:cNvSpPr>
          <p:nvPr>
            <p:ph idx="1"/>
          </p:nvPr>
        </p:nvSpPr>
        <p:spPr>
          <a:xfrm>
            <a:off x="6648632" y="1005357"/>
            <a:ext cx="4816572" cy="4869981"/>
          </a:xfrm>
        </p:spPr>
        <p:txBody>
          <a:bodyPr vert="horz" lIns="91440" tIns="45720" rIns="91440" bIns="45720" rtlCol="0" anchor="ctr">
            <a:normAutofit/>
          </a:bodyPr>
          <a:lstStyle/>
          <a:p>
            <a:pPr marL="0" indent="0">
              <a:buNone/>
            </a:pPr>
            <a:r>
              <a:rPr lang="en-US" sz="4000" dirty="0">
                <a:solidFill>
                  <a:srgbClr val="000000"/>
                </a:solidFill>
                <a:latin typeface="+mj-lt"/>
              </a:rPr>
              <a:t>To be a project management tool.</a:t>
            </a:r>
          </a:p>
        </p:txBody>
      </p:sp>
      <p:sp>
        <p:nvSpPr>
          <p:cNvPr id="4" name="Oval 3">
            <a:extLst>
              <a:ext uri="{FF2B5EF4-FFF2-40B4-BE49-F238E27FC236}">
                <a16:creationId xmlns:a16="http://schemas.microsoft.com/office/drawing/2014/main" id="{91685535-5D44-4BEC-B7DE-3C0A826F120B}"/>
              </a:ext>
            </a:extLst>
          </p:cNvPr>
          <p:cNvSpPr/>
          <p:nvPr/>
        </p:nvSpPr>
        <p:spPr>
          <a:xfrm>
            <a:off x="6552333" y="1500226"/>
            <a:ext cx="4701160" cy="4217150"/>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latin typeface="+mj-lt"/>
            </a:endParaRPr>
          </a:p>
        </p:txBody>
      </p:sp>
      <p:cxnSp>
        <p:nvCxnSpPr>
          <p:cNvPr id="6" name="Straight Connector 5">
            <a:extLst>
              <a:ext uri="{FF2B5EF4-FFF2-40B4-BE49-F238E27FC236}">
                <a16:creationId xmlns:a16="http://schemas.microsoft.com/office/drawing/2014/main" id="{40FD9A6A-A431-4822-8461-CFFED4397F26}"/>
              </a:ext>
            </a:extLst>
          </p:cNvPr>
          <p:cNvCxnSpPr>
            <a:cxnSpLocks/>
            <a:stCxn id="4" idx="7"/>
            <a:endCxn id="4" idx="3"/>
          </p:cNvCxnSpPr>
          <p:nvPr/>
        </p:nvCxnSpPr>
        <p:spPr>
          <a:xfrm flipH="1">
            <a:off x="7240802" y="2117813"/>
            <a:ext cx="3324222" cy="2981976"/>
          </a:xfrm>
          <a:prstGeom prst="line">
            <a:avLst/>
          </a:prstGeom>
          <a:ln w="79375">
            <a:solidFill>
              <a:srgbClr val="FF0000">
                <a:alpha val="6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528071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1000"/>
                                        <p:tgtEl>
                                          <p:spTgt spid="6"/>
                                        </p:tgtEl>
                                      </p:cBhvr>
                                    </p:animEffect>
                                    <p:anim calcmode="lin" valueType="num">
                                      <p:cBhvr>
                                        <p:cTn id="19" dur="1000" fill="hold"/>
                                        <p:tgtEl>
                                          <p:spTgt spid="6"/>
                                        </p:tgtEl>
                                        <p:attrNameLst>
                                          <p:attrName>ppt_x</p:attrName>
                                        </p:attrNameLst>
                                      </p:cBhvr>
                                      <p:tavLst>
                                        <p:tav tm="0">
                                          <p:val>
                                            <p:strVal val="#ppt_x"/>
                                          </p:val>
                                        </p:tav>
                                        <p:tav tm="100000">
                                          <p:val>
                                            <p:strVal val="#ppt_x"/>
                                          </p:val>
                                        </p:tav>
                                      </p:tavLst>
                                    </p:anim>
                                    <p:anim calcmode="lin" valueType="num">
                                      <p:cBhvr>
                                        <p:cTn id="2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741FA0-CE2D-4ABC-9799-C09C8A223A91}"/>
              </a:ext>
            </a:extLst>
          </p:cNvPr>
          <p:cNvSpPr>
            <a:spLocks noGrp="1"/>
          </p:cNvSpPr>
          <p:nvPr>
            <p:ph type="title"/>
          </p:nvPr>
        </p:nvSpPr>
        <p:spPr>
          <a:xfrm>
            <a:off x="2392580" y="4836411"/>
            <a:ext cx="8534400" cy="717687"/>
          </a:xfrm>
        </p:spPr>
        <p:txBody>
          <a:bodyPr>
            <a:noAutofit/>
          </a:bodyPr>
          <a:lstStyle/>
          <a:p>
            <a:pPr marL="571500" indent="406400" algn="l">
              <a:buFont typeface="Arial" panose="020B0604020202020204" pitchFamily="34" charset="0"/>
              <a:buChar char="•"/>
            </a:pPr>
            <a:r>
              <a:rPr lang="en-US" sz="3200" b="0" dirty="0">
                <a:solidFill>
                  <a:srgbClr val="000000"/>
                </a:solidFill>
                <a:latin typeface="+mj-lt"/>
              </a:rPr>
              <a:t>Work Independently</a:t>
            </a:r>
            <a:br>
              <a:rPr lang="en-US" sz="3200" b="0" dirty="0">
                <a:solidFill>
                  <a:srgbClr val="000000"/>
                </a:solidFill>
                <a:latin typeface="+mj-lt"/>
              </a:rPr>
            </a:br>
            <a:br>
              <a:rPr lang="en-US" sz="3200" b="0" dirty="0">
                <a:solidFill>
                  <a:srgbClr val="000000"/>
                </a:solidFill>
                <a:latin typeface="+mj-lt"/>
              </a:rPr>
            </a:br>
            <a:endParaRPr lang="en-US" sz="3200" b="0" dirty="0">
              <a:solidFill>
                <a:srgbClr val="000000"/>
              </a:solidFill>
              <a:latin typeface="+mj-lt"/>
            </a:endParaRPr>
          </a:p>
        </p:txBody>
      </p:sp>
      <p:sp>
        <p:nvSpPr>
          <p:cNvPr id="10" name="Title 1">
            <a:extLst>
              <a:ext uri="{FF2B5EF4-FFF2-40B4-BE49-F238E27FC236}">
                <a16:creationId xmlns:a16="http://schemas.microsoft.com/office/drawing/2014/main" id="{320D4175-F2DE-4349-87DF-9C35C2B34F82}"/>
              </a:ext>
            </a:extLst>
          </p:cNvPr>
          <p:cNvSpPr txBox="1">
            <a:spLocks/>
          </p:cNvSpPr>
          <p:nvPr/>
        </p:nvSpPr>
        <p:spPr>
          <a:xfrm>
            <a:off x="1286523" y="1232458"/>
            <a:ext cx="9618954" cy="1507067"/>
          </a:xfrm>
          <a:prstGeom prst="rect">
            <a:avLst/>
          </a:prstGeom>
          <a:effectLst/>
        </p:spPr>
        <p:txBody>
          <a:bodyPr vert="horz" lIns="91440" tIns="45720" rIns="91440" bIns="45720" rtlCol="0" anchor="ctr">
            <a:noAutofit/>
          </a:bodyPr>
          <a:lst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sz="4800" b="1" dirty="0">
                <a:solidFill>
                  <a:srgbClr val="045594"/>
                </a:solidFill>
              </a:rPr>
              <a:t>Review PSR A</a:t>
            </a:r>
          </a:p>
          <a:p>
            <a:pPr algn="ctr"/>
            <a:endParaRPr lang="en-US" sz="4800" dirty="0">
              <a:solidFill>
                <a:srgbClr val="045594"/>
              </a:solidFill>
            </a:endParaRPr>
          </a:p>
          <a:p>
            <a:pPr algn="ctr"/>
            <a:r>
              <a:rPr lang="en-US" sz="4800" dirty="0">
                <a:solidFill>
                  <a:srgbClr val="045594"/>
                </a:solidFill>
              </a:rPr>
              <a:t>HAS the PM filled out </a:t>
            </a:r>
            <a:r>
              <a:rPr lang="en-US" sz="4800" b="1" dirty="0">
                <a:solidFill>
                  <a:srgbClr val="C00000"/>
                </a:solidFill>
              </a:rPr>
              <a:t>all Required sections</a:t>
            </a:r>
            <a:r>
              <a:rPr lang="en-US" sz="4800" b="1" dirty="0">
                <a:solidFill>
                  <a:srgbClr val="045594"/>
                </a:solidFill>
              </a:rPr>
              <a:t> </a:t>
            </a:r>
            <a:r>
              <a:rPr lang="en-US" sz="4800" dirty="0">
                <a:solidFill>
                  <a:srgbClr val="045594"/>
                </a:solidFill>
              </a:rPr>
              <a:t>of the PSR?</a:t>
            </a:r>
          </a:p>
        </p:txBody>
      </p:sp>
      <p:sp>
        <p:nvSpPr>
          <p:cNvPr id="6" name="TextBox 5">
            <a:extLst>
              <a:ext uri="{FF2B5EF4-FFF2-40B4-BE49-F238E27FC236}">
                <a16:creationId xmlns:a16="http://schemas.microsoft.com/office/drawing/2014/main" id="{8ED7C29E-5576-4446-1304-EE5DE5DF5F89}"/>
              </a:ext>
            </a:extLst>
          </p:cNvPr>
          <p:cNvSpPr txBox="1"/>
          <p:nvPr/>
        </p:nvSpPr>
        <p:spPr>
          <a:xfrm>
            <a:off x="2828203" y="5768838"/>
            <a:ext cx="7035800" cy="584775"/>
          </a:xfrm>
          <a:prstGeom prst="rect">
            <a:avLst/>
          </a:prstGeom>
          <a:noFill/>
        </p:spPr>
        <p:txBody>
          <a:bodyPr wrap="square" rtlCol="0">
            <a:spAutoFit/>
          </a:bodyPr>
          <a:lstStyle/>
          <a:p>
            <a:pPr algn="ctr"/>
            <a:r>
              <a:rPr lang="en-US" sz="3200" b="1" dirty="0">
                <a:solidFill>
                  <a:srgbClr val="045594"/>
                </a:solidFill>
                <a:latin typeface="+mj-lt"/>
              </a:rPr>
              <a:t>Check for completeness (not accuracy)</a:t>
            </a:r>
          </a:p>
        </p:txBody>
      </p:sp>
      <p:sp>
        <p:nvSpPr>
          <p:cNvPr id="8" name="TextBox 7">
            <a:extLst>
              <a:ext uri="{FF2B5EF4-FFF2-40B4-BE49-F238E27FC236}">
                <a16:creationId xmlns:a16="http://schemas.microsoft.com/office/drawing/2014/main" id="{804C312F-B1F0-A5B0-B07C-FA3C2A54A6A3}"/>
              </a:ext>
            </a:extLst>
          </p:cNvPr>
          <p:cNvSpPr txBox="1"/>
          <p:nvPr/>
        </p:nvSpPr>
        <p:spPr>
          <a:xfrm>
            <a:off x="2959100" y="4784306"/>
            <a:ext cx="8509000" cy="584775"/>
          </a:xfrm>
          <a:prstGeom prst="rect">
            <a:avLst/>
          </a:prstGeom>
          <a:noFill/>
        </p:spPr>
        <p:txBody>
          <a:bodyPr wrap="square" rtlCol="0">
            <a:spAutoFit/>
          </a:bodyPr>
          <a:lstStyle/>
          <a:p>
            <a:pPr marL="457200" indent="-457200">
              <a:buFont typeface="Arial" panose="020B0604020202020204" pitchFamily="34" charset="0"/>
              <a:buChar char="•"/>
            </a:pPr>
            <a:r>
              <a:rPr lang="en-US" sz="3200" dirty="0">
                <a:solidFill>
                  <a:srgbClr val="000000"/>
                </a:solidFill>
                <a:latin typeface="+mj-lt"/>
              </a:rPr>
              <a:t>Take 1 minute to Look at the PSR</a:t>
            </a:r>
            <a:endParaRPr lang="en-US" sz="3200" dirty="0">
              <a:latin typeface="+mj-lt"/>
            </a:endParaRPr>
          </a:p>
        </p:txBody>
      </p:sp>
    </p:spTree>
    <p:extLst>
      <p:ext uri="{BB962C8B-B14F-4D97-AF65-F5344CB8AC3E}">
        <p14:creationId xmlns:p14="http://schemas.microsoft.com/office/powerpoint/2010/main" val="85691397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B9F8B0C2-5635-4468-B9DB-4AF916920777}"/>
              </a:ext>
            </a:extLst>
          </p:cNvPr>
          <p:cNvPicPr>
            <a:picLocks noGrp="1" noChangeAspect="1"/>
          </p:cNvPicPr>
          <p:nvPr>
            <p:ph idx="1"/>
          </p:nvPr>
        </p:nvPicPr>
        <p:blipFill>
          <a:blip r:embed="rId3">
            <a:extLst>
              <a:ext uri="{28A0092B-C50C-407E-A947-70E740481C1C}">
                <a14:useLocalDpi xmlns:a14="http://schemas.microsoft.com/office/drawing/2010/main" val="0"/>
              </a:ext>
            </a:extLst>
          </a:blip>
          <a:srcRect/>
          <a:stretch/>
        </p:blipFill>
        <p:spPr>
          <a:xfrm>
            <a:off x="2355319" y="646111"/>
            <a:ext cx="8101543" cy="6053989"/>
          </a:xfrm>
          <a:ln w="76200">
            <a:solidFill>
              <a:srgbClr val="0F5D3A"/>
            </a:solidFill>
          </a:ln>
        </p:spPr>
      </p:pic>
      <p:sp>
        <p:nvSpPr>
          <p:cNvPr id="4" name="Rectangle 3">
            <a:extLst>
              <a:ext uri="{FF2B5EF4-FFF2-40B4-BE49-F238E27FC236}">
                <a16:creationId xmlns:a16="http://schemas.microsoft.com/office/drawing/2014/main" id="{B5FBD969-1061-49F9-A3B0-7A190791EB41}"/>
              </a:ext>
            </a:extLst>
          </p:cNvPr>
          <p:cNvSpPr/>
          <p:nvPr/>
        </p:nvSpPr>
        <p:spPr>
          <a:xfrm>
            <a:off x="2399731" y="1322705"/>
            <a:ext cx="1295970" cy="696594"/>
          </a:xfrm>
          <a:prstGeom prst="rect">
            <a:avLst/>
          </a:prstGeom>
          <a:solidFill>
            <a:schemeClr val="accent3">
              <a:alpha val="20000"/>
            </a:schemeClr>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36072818-D029-4A0B-94A2-2710D3739EEE}"/>
              </a:ext>
            </a:extLst>
          </p:cNvPr>
          <p:cNvSpPr/>
          <p:nvPr/>
        </p:nvSpPr>
        <p:spPr>
          <a:xfrm>
            <a:off x="3740113" y="1637772"/>
            <a:ext cx="1338121" cy="99587"/>
          </a:xfrm>
          <a:prstGeom prst="rect">
            <a:avLst/>
          </a:prstGeom>
          <a:solidFill>
            <a:schemeClr val="accent3">
              <a:alpha val="20000"/>
            </a:schemeClr>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989DCA2D-C53A-4067-8614-EA27FA4667BE}"/>
              </a:ext>
            </a:extLst>
          </p:cNvPr>
          <p:cNvSpPr/>
          <p:nvPr/>
        </p:nvSpPr>
        <p:spPr>
          <a:xfrm>
            <a:off x="5078234" y="1048279"/>
            <a:ext cx="1568644" cy="187326"/>
          </a:xfrm>
          <a:prstGeom prst="rect">
            <a:avLst/>
          </a:prstGeom>
          <a:solidFill>
            <a:schemeClr val="accent3">
              <a:alpha val="20000"/>
            </a:schemeClr>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03365287-BC2D-480F-9D79-491A35E9AD68}"/>
              </a:ext>
            </a:extLst>
          </p:cNvPr>
          <p:cNvSpPr/>
          <p:nvPr/>
        </p:nvSpPr>
        <p:spPr>
          <a:xfrm>
            <a:off x="6808294" y="1187980"/>
            <a:ext cx="1454150" cy="95251"/>
          </a:xfrm>
          <a:prstGeom prst="rect">
            <a:avLst/>
          </a:prstGeom>
          <a:solidFill>
            <a:schemeClr val="accent3">
              <a:alpha val="20000"/>
            </a:schemeClr>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24530183-0F17-4E61-8E22-98A9733CFC1B}"/>
              </a:ext>
            </a:extLst>
          </p:cNvPr>
          <p:cNvSpPr/>
          <p:nvPr/>
        </p:nvSpPr>
        <p:spPr>
          <a:xfrm>
            <a:off x="2438400" y="3802168"/>
            <a:ext cx="3512820" cy="259292"/>
          </a:xfrm>
          <a:prstGeom prst="rect">
            <a:avLst/>
          </a:prstGeom>
          <a:solidFill>
            <a:schemeClr val="accent3">
              <a:alpha val="20000"/>
            </a:schemeClr>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F5032249-7BB3-4114-A90C-1E54B2166BF1}"/>
              </a:ext>
            </a:extLst>
          </p:cNvPr>
          <p:cNvSpPr/>
          <p:nvPr/>
        </p:nvSpPr>
        <p:spPr>
          <a:xfrm>
            <a:off x="5394960" y="2019299"/>
            <a:ext cx="935192" cy="1653805"/>
          </a:xfrm>
          <a:prstGeom prst="rect">
            <a:avLst/>
          </a:prstGeom>
          <a:solidFill>
            <a:schemeClr val="accent3">
              <a:alpha val="20000"/>
            </a:schemeClr>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F72BE97A-8A9E-4535-AE9C-9581E45894E3}"/>
              </a:ext>
            </a:extLst>
          </p:cNvPr>
          <p:cNvSpPr/>
          <p:nvPr/>
        </p:nvSpPr>
        <p:spPr>
          <a:xfrm>
            <a:off x="2335136" y="6455836"/>
            <a:ext cx="1238250" cy="131230"/>
          </a:xfrm>
          <a:prstGeom prst="rect">
            <a:avLst/>
          </a:prstGeom>
          <a:solidFill>
            <a:schemeClr val="accent3">
              <a:alpha val="20000"/>
            </a:schemeClr>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66EA06B6-1D9A-44C4-A5A8-1E78366A83D2}"/>
              </a:ext>
            </a:extLst>
          </p:cNvPr>
          <p:cNvSpPr/>
          <p:nvPr/>
        </p:nvSpPr>
        <p:spPr>
          <a:xfrm>
            <a:off x="3740112" y="1062567"/>
            <a:ext cx="1260219" cy="99587"/>
          </a:xfrm>
          <a:prstGeom prst="rect">
            <a:avLst/>
          </a:prstGeom>
          <a:solidFill>
            <a:srgbClr val="00B0F0">
              <a:alpha val="20000"/>
            </a:srgbClr>
          </a:solid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8646AFD7-8EA5-4308-93CE-3C4127F54132}"/>
              </a:ext>
            </a:extLst>
          </p:cNvPr>
          <p:cNvSpPr/>
          <p:nvPr/>
        </p:nvSpPr>
        <p:spPr>
          <a:xfrm>
            <a:off x="6808294" y="1311065"/>
            <a:ext cx="1454150" cy="177799"/>
          </a:xfrm>
          <a:prstGeom prst="rect">
            <a:avLst/>
          </a:prstGeom>
          <a:solidFill>
            <a:srgbClr val="00B0F0">
              <a:alpha val="20000"/>
            </a:srgbClr>
          </a:solid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D14D0B0E-B574-47FC-8D52-5A4E753838B7}"/>
              </a:ext>
            </a:extLst>
          </p:cNvPr>
          <p:cNvSpPr/>
          <p:nvPr/>
        </p:nvSpPr>
        <p:spPr>
          <a:xfrm>
            <a:off x="7747122" y="6455836"/>
            <a:ext cx="1218067" cy="131230"/>
          </a:xfrm>
          <a:prstGeom prst="rect">
            <a:avLst/>
          </a:prstGeom>
          <a:solidFill>
            <a:srgbClr val="00B0F0">
              <a:alpha val="20000"/>
            </a:srgbClr>
          </a:solid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9E2122A7-8265-D5C0-6E0B-B285EF65B918}"/>
              </a:ext>
            </a:extLst>
          </p:cNvPr>
          <p:cNvSpPr/>
          <p:nvPr/>
        </p:nvSpPr>
        <p:spPr>
          <a:xfrm rot="10800000">
            <a:off x="6847681" y="3861964"/>
            <a:ext cx="260350" cy="6985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4F2C2345-C4D8-4091-BF17-93EDB89BE461}"/>
              </a:ext>
            </a:extLst>
          </p:cNvPr>
          <p:cNvSpPr/>
          <p:nvPr/>
        </p:nvSpPr>
        <p:spPr>
          <a:xfrm>
            <a:off x="6457417" y="2953594"/>
            <a:ext cx="3797476" cy="1531195"/>
          </a:xfrm>
          <a:prstGeom prst="rect">
            <a:avLst/>
          </a:prstGeom>
          <a:solidFill>
            <a:schemeClr val="accent3">
              <a:alpha val="20000"/>
            </a:schemeClr>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8EA57AF7-1DE2-0545-6761-740C2566E232}"/>
              </a:ext>
            </a:extLst>
          </p:cNvPr>
          <p:cNvSpPr txBox="1"/>
          <p:nvPr/>
        </p:nvSpPr>
        <p:spPr>
          <a:xfrm>
            <a:off x="7189470" y="5120640"/>
            <a:ext cx="2971800" cy="584775"/>
          </a:xfrm>
          <a:prstGeom prst="rect">
            <a:avLst/>
          </a:prstGeom>
          <a:noFill/>
        </p:spPr>
        <p:txBody>
          <a:bodyPr wrap="square" rtlCol="0">
            <a:spAutoFit/>
          </a:bodyPr>
          <a:lstStyle/>
          <a:p>
            <a:pPr marL="457200" indent="-457200">
              <a:buFont typeface="Wingdings" panose="05000000000000000000" pitchFamily="2" charset="2"/>
              <a:buChar char="ü"/>
            </a:pPr>
            <a:r>
              <a:rPr lang="en-US" sz="3200" b="1" dirty="0">
                <a:latin typeface="+mj-lt"/>
              </a:rPr>
              <a:t>COMPLETE</a:t>
            </a:r>
          </a:p>
        </p:txBody>
      </p:sp>
      <p:sp>
        <p:nvSpPr>
          <p:cNvPr id="19" name="Rectangle 18">
            <a:extLst>
              <a:ext uri="{FF2B5EF4-FFF2-40B4-BE49-F238E27FC236}">
                <a16:creationId xmlns:a16="http://schemas.microsoft.com/office/drawing/2014/main" id="{70D5BF90-E4A5-92B1-4C39-363723D04BF9}"/>
              </a:ext>
            </a:extLst>
          </p:cNvPr>
          <p:cNvSpPr/>
          <p:nvPr/>
        </p:nvSpPr>
        <p:spPr>
          <a:xfrm>
            <a:off x="7747122" y="2458617"/>
            <a:ext cx="667575" cy="258233"/>
          </a:xfrm>
          <a:prstGeom prst="rect">
            <a:avLst/>
          </a:prstGeom>
          <a:solidFill>
            <a:srgbClr val="00B0F0">
              <a:alpha val="20000"/>
            </a:srgbClr>
          </a:solid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Callout: Left Arrow 19">
            <a:extLst>
              <a:ext uri="{FF2B5EF4-FFF2-40B4-BE49-F238E27FC236}">
                <a16:creationId xmlns:a16="http://schemas.microsoft.com/office/drawing/2014/main" id="{BE3A5DC9-2A9B-B331-7EF1-EECEA453AD87}"/>
              </a:ext>
            </a:extLst>
          </p:cNvPr>
          <p:cNvSpPr/>
          <p:nvPr/>
        </p:nvSpPr>
        <p:spPr>
          <a:xfrm>
            <a:off x="8507336" y="1953617"/>
            <a:ext cx="3307867" cy="1268232"/>
          </a:xfrm>
          <a:prstGeom prst="leftArrowCallout">
            <a:avLst/>
          </a:prstGeom>
          <a:solidFill>
            <a:srgbClr val="045594"/>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mj-lt"/>
              </a:rPr>
              <a:t>Still in Concept Phase; therefore, no approved estimates yet</a:t>
            </a:r>
          </a:p>
        </p:txBody>
      </p:sp>
      <p:sp>
        <p:nvSpPr>
          <p:cNvPr id="22" name="Rectangle 21">
            <a:extLst>
              <a:ext uri="{FF2B5EF4-FFF2-40B4-BE49-F238E27FC236}">
                <a16:creationId xmlns:a16="http://schemas.microsoft.com/office/drawing/2014/main" id="{69B94141-73C0-4AD9-0991-373EC4FB9FAE}"/>
              </a:ext>
            </a:extLst>
          </p:cNvPr>
          <p:cNvSpPr/>
          <p:nvPr/>
        </p:nvSpPr>
        <p:spPr>
          <a:xfrm>
            <a:off x="2399731" y="646111"/>
            <a:ext cx="372044" cy="182564"/>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170173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3"/>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9"/>
                                        </p:tgtEl>
                                        <p:attrNameLst>
                                          <p:attrName>style.visibility</p:attrName>
                                        </p:attrNameLst>
                                      </p:cBhvr>
                                      <p:to>
                                        <p:strVal val="visible"/>
                                      </p:to>
                                    </p:set>
                                  </p:childTnLst>
                                </p:cTn>
                              </p:par>
                            </p:childTnLst>
                          </p:cTn>
                        </p:par>
                        <p:par>
                          <p:cTn id="47" fill="hold">
                            <p:stCondLst>
                              <p:cond delay="0"/>
                            </p:stCondLst>
                            <p:childTnLst>
                              <p:par>
                                <p:cTn id="48" presetID="1" presetClass="entr" presetSubtype="0" fill="hold" grpId="0" nodeType="afterEffect">
                                  <p:stCondLst>
                                    <p:cond delay="0"/>
                                  </p:stCondLst>
                                  <p:childTnLst>
                                    <p:set>
                                      <p:cBhvr>
                                        <p:cTn id="49" dur="1" fill="hold">
                                          <p:stCondLst>
                                            <p:cond delay="0"/>
                                          </p:stCondLst>
                                        </p:cTn>
                                        <p:tgtEl>
                                          <p:spTgt spid="20"/>
                                        </p:tgtEl>
                                        <p:attrNameLst>
                                          <p:attrName>style.visibility</p:attrName>
                                        </p:attrNameLst>
                                      </p:cBhvr>
                                      <p:to>
                                        <p:strVal val="visible"/>
                                      </p:to>
                                    </p:set>
                                  </p:childTnLst>
                                </p:cTn>
                              </p:par>
                            </p:childTnLst>
                          </p:cTn>
                        </p:par>
                      </p:childTnLst>
                    </p:cTn>
                  </p:par>
                  <p:par>
                    <p:cTn id="50" fill="hold">
                      <p:stCondLst>
                        <p:cond delay="indefinite"/>
                      </p:stCondLst>
                      <p:childTnLst>
                        <p:par>
                          <p:cTn id="51" fill="hold">
                            <p:stCondLst>
                              <p:cond delay="0"/>
                            </p:stCondLst>
                            <p:childTnLst>
                              <p:par>
                                <p:cTn id="52" presetID="1" presetClass="entr" presetSubtype="0" fill="hold" grpId="0" nodeType="clickEffect">
                                  <p:stCondLst>
                                    <p:cond delay="0"/>
                                  </p:stCondLst>
                                  <p:childTnLst>
                                    <p:set>
                                      <p:cBhvr>
                                        <p:cTn id="53" dur="1" fill="hold">
                                          <p:stCondLst>
                                            <p:cond delay="0"/>
                                          </p:stCondLst>
                                        </p:cTn>
                                        <p:tgtEl>
                                          <p:spTgt spid="15"/>
                                        </p:tgtEl>
                                        <p:attrNameLst>
                                          <p:attrName>style.visibility</p:attrName>
                                        </p:attrNameLst>
                                      </p:cBhvr>
                                      <p:to>
                                        <p:strVal val="visible"/>
                                      </p:to>
                                    </p:se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grpId="0" nodeType="clickEffect">
                                  <p:stCondLst>
                                    <p:cond delay="0"/>
                                  </p:stCondLst>
                                  <p:childTnLst>
                                    <p:set>
                                      <p:cBhvr>
                                        <p:cTn id="57" dur="1" fill="hold">
                                          <p:stCondLst>
                                            <p:cond delay="0"/>
                                          </p:stCondLst>
                                        </p:cTn>
                                        <p:tgtEl>
                                          <p:spTgt spid="2"/>
                                        </p:tgtEl>
                                        <p:attrNameLst>
                                          <p:attrName>style.visibility</p:attrName>
                                        </p:attrNameLst>
                                      </p:cBhvr>
                                      <p:to>
                                        <p:strVal val="visible"/>
                                      </p:to>
                                    </p:set>
                                    <p:animEffect transition="in" filter="fade">
                                      <p:cBhvr>
                                        <p:cTn id="58"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P spid="8" grpId="0" animBg="1"/>
      <p:bldP spid="10" grpId="0" animBg="1"/>
      <p:bldP spid="11" grpId="0" animBg="1"/>
      <p:bldP spid="12" grpId="0" animBg="1"/>
      <p:bldP spid="13" grpId="0" animBg="1"/>
      <p:bldP spid="14" grpId="0" animBg="1"/>
      <p:bldP spid="15" grpId="0" animBg="1"/>
      <p:bldP spid="9" grpId="0" animBg="1"/>
      <p:bldP spid="2" grpId="0"/>
      <p:bldP spid="19" grpId="0" animBg="1"/>
      <p:bldP spid="20"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320D4175-F2DE-4349-87DF-9C35C2B34F82}"/>
              </a:ext>
            </a:extLst>
          </p:cNvPr>
          <p:cNvSpPr txBox="1">
            <a:spLocks/>
          </p:cNvSpPr>
          <p:nvPr/>
        </p:nvSpPr>
        <p:spPr>
          <a:xfrm>
            <a:off x="895997" y="1488919"/>
            <a:ext cx="10400004" cy="1507067"/>
          </a:xfrm>
          <a:prstGeom prst="rect">
            <a:avLst/>
          </a:prstGeom>
          <a:effectLst/>
        </p:spPr>
        <p:txBody>
          <a:bodyPr vert="horz" lIns="91440" tIns="45720" rIns="91440" bIns="45720" rtlCol="0" anchor="ctr">
            <a:noAutofit/>
          </a:bodyPr>
          <a:lst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sz="4800" b="1" dirty="0">
                <a:solidFill>
                  <a:srgbClr val="045594"/>
                </a:solidFill>
              </a:rPr>
              <a:t>Review PSR A</a:t>
            </a:r>
          </a:p>
          <a:p>
            <a:pPr algn="ctr"/>
            <a:endParaRPr lang="en-US" sz="2000" dirty="0">
              <a:solidFill>
                <a:srgbClr val="045594"/>
              </a:solidFill>
            </a:endParaRPr>
          </a:p>
          <a:p>
            <a:pPr algn="ctr"/>
            <a:r>
              <a:rPr lang="en-US" sz="4800" dirty="0">
                <a:solidFill>
                  <a:srgbClr val="045594"/>
                </a:solidFill>
              </a:rPr>
              <a:t>ARE the </a:t>
            </a:r>
            <a:r>
              <a:rPr lang="en-US" sz="4800" u="sng" dirty="0">
                <a:solidFill>
                  <a:srgbClr val="045594"/>
                </a:solidFill>
              </a:rPr>
              <a:t>PM NOTES</a:t>
            </a:r>
            <a:r>
              <a:rPr lang="en-US" sz="4800" dirty="0">
                <a:solidFill>
                  <a:srgbClr val="045594"/>
                </a:solidFill>
              </a:rPr>
              <a:t> and </a:t>
            </a:r>
            <a:r>
              <a:rPr lang="en-US" sz="4800" u="sng" dirty="0">
                <a:solidFill>
                  <a:srgbClr val="045594"/>
                </a:solidFill>
              </a:rPr>
              <a:t>DESIGNER Notes </a:t>
            </a:r>
            <a:r>
              <a:rPr lang="en-US" sz="4800" b="1" dirty="0">
                <a:solidFill>
                  <a:srgbClr val="C00000"/>
                </a:solidFill>
              </a:rPr>
              <a:t>Following the Required TEMPLATE</a:t>
            </a:r>
            <a:r>
              <a:rPr lang="en-US" sz="4800" dirty="0">
                <a:solidFill>
                  <a:srgbClr val="045594"/>
                </a:solidFill>
              </a:rPr>
              <a:t>?</a:t>
            </a:r>
          </a:p>
        </p:txBody>
      </p:sp>
      <p:sp>
        <p:nvSpPr>
          <p:cNvPr id="9" name="TextBox 8">
            <a:extLst>
              <a:ext uri="{FF2B5EF4-FFF2-40B4-BE49-F238E27FC236}">
                <a16:creationId xmlns:a16="http://schemas.microsoft.com/office/drawing/2014/main" id="{88E7444B-97E0-354F-E225-1D45F73A2D65}"/>
              </a:ext>
            </a:extLst>
          </p:cNvPr>
          <p:cNvSpPr txBox="1"/>
          <p:nvPr/>
        </p:nvSpPr>
        <p:spPr>
          <a:xfrm>
            <a:off x="3484651" y="5825703"/>
            <a:ext cx="5222697" cy="584775"/>
          </a:xfrm>
          <a:prstGeom prst="rect">
            <a:avLst/>
          </a:prstGeom>
          <a:noFill/>
        </p:spPr>
        <p:txBody>
          <a:bodyPr wrap="square" rtlCol="0">
            <a:spAutoFit/>
          </a:bodyPr>
          <a:lstStyle/>
          <a:p>
            <a:pPr algn="ctr"/>
            <a:r>
              <a:rPr lang="en-US" sz="3200" b="1" dirty="0">
                <a:latin typeface="+mj-lt"/>
              </a:rPr>
              <a:t>Check Format (not accuracy)</a:t>
            </a:r>
          </a:p>
        </p:txBody>
      </p:sp>
      <p:sp>
        <p:nvSpPr>
          <p:cNvPr id="11" name="TextBox 10">
            <a:extLst>
              <a:ext uri="{FF2B5EF4-FFF2-40B4-BE49-F238E27FC236}">
                <a16:creationId xmlns:a16="http://schemas.microsoft.com/office/drawing/2014/main" id="{4766C924-08B0-ACD3-0AC4-75525B4FFEE2}"/>
              </a:ext>
            </a:extLst>
          </p:cNvPr>
          <p:cNvSpPr txBox="1"/>
          <p:nvPr/>
        </p:nvSpPr>
        <p:spPr>
          <a:xfrm>
            <a:off x="343713" y="4241147"/>
            <a:ext cx="2523312" cy="954107"/>
          </a:xfrm>
          <a:prstGeom prst="rect">
            <a:avLst/>
          </a:prstGeom>
          <a:solidFill>
            <a:schemeClr val="accent2">
              <a:lumMod val="60000"/>
              <a:lumOff val="40000"/>
            </a:schemeClr>
          </a:solidFill>
        </p:spPr>
        <p:txBody>
          <a:bodyPr wrap="square" rtlCol="0">
            <a:spAutoFit/>
          </a:bodyPr>
          <a:lstStyle/>
          <a:p>
            <a:r>
              <a:rPr lang="en-US" sz="2800" i="1" dirty="0">
                <a:solidFill>
                  <a:srgbClr val="000000"/>
                </a:solidFill>
                <a:latin typeface="+mj-lt"/>
              </a:rPr>
              <a:t>HINT: Compare to TPRO Format</a:t>
            </a:r>
            <a:endParaRPr lang="en-US" sz="2800" dirty="0">
              <a:solidFill>
                <a:srgbClr val="000000"/>
              </a:solidFill>
              <a:latin typeface="+mj-lt"/>
            </a:endParaRPr>
          </a:p>
        </p:txBody>
      </p:sp>
      <p:sp>
        <p:nvSpPr>
          <p:cNvPr id="13" name="Title 1">
            <a:extLst>
              <a:ext uri="{FF2B5EF4-FFF2-40B4-BE49-F238E27FC236}">
                <a16:creationId xmlns:a16="http://schemas.microsoft.com/office/drawing/2014/main" id="{A77234D7-123B-7C37-2A98-A8749F29D53C}"/>
              </a:ext>
            </a:extLst>
          </p:cNvPr>
          <p:cNvSpPr txBox="1">
            <a:spLocks/>
          </p:cNvSpPr>
          <p:nvPr/>
        </p:nvSpPr>
        <p:spPr>
          <a:xfrm>
            <a:off x="2392580" y="4836411"/>
            <a:ext cx="8534400" cy="717687"/>
          </a:xfrm>
          <a:prstGeom prst="rect">
            <a:avLst/>
          </a:prstGeom>
        </p:spPr>
        <p:txBody>
          <a:bodyPr anchor="b">
            <a:noAutofit/>
          </a:bodyPr>
          <a:lstStyle>
            <a:lvl1pPr algn="ctr" defTabSz="914400" rtl="0" eaLnBrk="1" latinLnBrk="0" hangingPunct="1">
              <a:lnSpc>
                <a:spcPct val="90000"/>
              </a:lnSpc>
              <a:spcBef>
                <a:spcPct val="0"/>
              </a:spcBef>
              <a:buNone/>
              <a:defRPr sz="3400" b="1" kern="1200" baseline="0">
                <a:solidFill>
                  <a:srgbClr val="045594"/>
                </a:solidFill>
                <a:latin typeface="ITC Avant Garde Std Md" panose="020B0602020202020204" pitchFamily="34" charset="0"/>
                <a:ea typeface="+mj-ea"/>
                <a:cs typeface="+mj-cs"/>
              </a:defRPr>
            </a:lvl1pPr>
          </a:lstStyle>
          <a:p>
            <a:pPr marL="571500" indent="406400" algn="l">
              <a:buFont typeface="Arial" panose="020B0604020202020204" pitchFamily="34" charset="0"/>
              <a:buChar char="•"/>
            </a:pPr>
            <a:r>
              <a:rPr lang="en-US" sz="3200" b="0" dirty="0">
                <a:solidFill>
                  <a:srgbClr val="000000"/>
                </a:solidFill>
                <a:latin typeface="+mj-lt"/>
              </a:rPr>
              <a:t>Work Independently</a:t>
            </a:r>
            <a:br>
              <a:rPr lang="en-US" sz="3200" b="0" dirty="0">
                <a:solidFill>
                  <a:srgbClr val="000000"/>
                </a:solidFill>
                <a:latin typeface="+mj-lt"/>
              </a:rPr>
            </a:br>
            <a:br>
              <a:rPr lang="en-US" sz="3200" b="0" dirty="0">
                <a:solidFill>
                  <a:srgbClr val="000000"/>
                </a:solidFill>
                <a:latin typeface="+mj-lt"/>
              </a:rPr>
            </a:br>
            <a:endParaRPr lang="en-US" sz="3200" b="0" dirty="0">
              <a:solidFill>
                <a:srgbClr val="000000"/>
              </a:solidFill>
              <a:latin typeface="+mj-lt"/>
            </a:endParaRPr>
          </a:p>
        </p:txBody>
      </p:sp>
      <p:sp>
        <p:nvSpPr>
          <p:cNvPr id="14" name="TextBox 13">
            <a:extLst>
              <a:ext uri="{FF2B5EF4-FFF2-40B4-BE49-F238E27FC236}">
                <a16:creationId xmlns:a16="http://schemas.microsoft.com/office/drawing/2014/main" id="{5B90782B-8C08-FC7B-8B5E-2D37A2B6A0E3}"/>
              </a:ext>
            </a:extLst>
          </p:cNvPr>
          <p:cNvSpPr txBox="1"/>
          <p:nvPr/>
        </p:nvSpPr>
        <p:spPr>
          <a:xfrm>
            <a:off x="2959100" y="4784306"/>
            <a:ext cx="8509000" cy="584775"/>
          </a:xfrm>
          <a:prstGeom prst="rect">
            <a:avLst/>
          </a:prstGeom>
          <a:noFill/>
        </p:spPr>
        <p:txBody>
          <a:bodyPr wrap="square" rtlCol="0">
            <a:spAutoFit/>
          </a:bodyPr>
          <a:lstStyle/>
          <a:p>
            <a:pPr marL="457200" indent="-457200">
              <a:buFont typeface="Arial" panose="020B0604020202020204" pitchFamily="34" charset="0"/>
              <a:buChar char="•"/>
            </a:pPr>
            <a:r>
              <a:rPr lang="en-US" sz="3200" dirty="0">
                <a:solidFill>
                  <a:srgbClr val="000000"/>
                </a:solidFill>
                <a:latin typeface="+mj-lt"/>
              </a:rPr>
              <a:t>Take 2 minute to Look at the PSR</a:t>
            </a:r>
            <a:endParaRPr lang="en-US" sz="3200" dirty="0">
              <a:latin typeface="+mj-lt"/>
            </a:endParaRPr>
          </a:p>
        </p:txBody>
      </p:sp>
    </p:spTree>
    <p:extLst>
      <p:ext uri="{BB962C8B-B14F-4D97-AF65-F5344CB8AC3E}">
        <p14:creationId xmlns:p14="http://schemas.microsoft.com/office/powerpoint/2010/main" val="27665238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B9F8B0C2-5635-4468-B9DB-4AF916920777}"/>
              </a:ext>
            </a:extLst>
          </p:cNvPr>
          <p:cNvPicPr>
            <a:picLocks noGrp="1" noChangeAspect="1"/>
          </p:cNvPicPr>
          <p:nvPr>
            <p:ph idx="1"/>
          </p:nvPr>
        </p:nvPicPr>
        <p:blipFill>
          <a:blip r:embed="rId3">
            <a:extLst>
              <a:ext uri="{28A0092B-C50C-407E-A947-70E740481C1C}">
                <a14:useLocalDpi xmlns:a14="http://schemas.microsoft.com/office/drawing/2010/main" val="0"/>
              </a:ext>
            </a:extLst>
          </a:blip>
          <a:srcRect/>
          <a:stretch/>
        </p:blipFill>
        <p:spPr>
          <a:xfrm>
            <a:off x="1994322" y="590154"/>
            <a:ext cx="8203355" cy="6130069"/>
          </a:xfrm>
          <a:ln w="76200">
            <a:solidFill>
              <a:srgbClr val="158150"/>
            </a:solidFill>
          </a:ln>
        </p:spPr>
      </p:pic>
      <p:sp>
        <p:nvSpPr>
          <p:cNvPr id="7" name="Rectangle 6">
            <a:extLst>
              <a:ext uri="{FF2B5EF4-FFF2-40B4-BE49-F238E27FC236}">
                <a16:creationId xmlns:a16="http://schemas.microsoft.com/office/drawing/2014/main" id="{62F9A6D1-CBF3-407C-83CD-1126D45600CB}"/>
              </a:ext>
            </a:extLst>
          </p:cNvPr>
          <p:cNvSpPr/>
          <p:nvPr/>
        </p:nvSpPr>
        <p:spPr>
          <a:xfrm>
            <a:off x="6095999" y="2876122"/>
            <a:ext cx="3827309" cy="1597897"/>
          </a:xfrm>
          <a:prstGeom prst="rect">
            <a:avLst/>
          </a:prstGeom>
          <a:solidFill>
            <a:schemeClr val="accent3">
              <a:alpha val="20000"/>
            </a:schemeClr>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rgbClr val="000000"/>
              </a:solidFill>
              <a:latin typeface="+mj-lt"/>
            </a:endParaRPr>
          </a:p>
        </p:txBody>
      </p:sp>
      <p:sp>
        <p:nvSpPr>
          <p:cNvPr id="10" name="TextBox 9">
            <a:extLst>
              <a:ext uri="{FF2B5EF4-FFF2-40B4-BE49-F238E27FC236}">
                <a16:creationId xmlns:a16="http://schemas.microsoft.com/office/drawing/2014/main" id="{CC577EB7-E389-478B-A558-E4CC78D15833}"/>
              </a:ext>
            </a:extLst>
          </p:cNvPr>
          <p:cNvSpPr txBox="1"/>
          <p:nvPr/>
        </p:nvSpPr>
        <p:spPr>
          <a:xfrm>
            <a:off x="8804838" y="3623346"/>
            <a:ext cx="3060048" cy="2862322"/>
          </a:xfrm>
          <a:prstGeom prst="rect">
            <a:avLst/>
          </a:prstGeom>
          <a:solidFill>
            <a:schemeClr val="accent3"/>
          </a:solidFill>
          <a:ln>
            <a:solidFill>
              <a:srgbClr val="000000"/>
            </a:solidFill>
          </a:ln>
        </p:spPr>
        <p:txBody>
          <a:bodyPr wrap="square" rtlCol="0">
            <a:spAutoFit/>
          </a:bodyPr>
          <a:lstStyle/>
          <a:p>
            <a:r>
              <a:rPr lang="en-US" sz="2000" dirty="0">
                <a:solidFill>
                  <a:schemeClr val="bg1"/>
                </a:solidFill>
                <a:latin typeface="+mj-lt"/>
              </a:rPr>
              <a:t>Outline of information follows TPro Format (not in Let Status):</a:t>
            </a:r>
          </a:p>
          <a:p>
            <a:pPr marL="171450" indent="-171450">
              <a:buFontTx/>
              <a:buChar char="-"/>
            </a:pPr>
            <a:r>
              <a:rPr lang="en-US" sz="2000" dirty="0">
                <a:solidFill>
                  <a:schemeClr val="bg1"/>
                </a:solidFill>
                <a:latin typeface="+mj-lt"/>
              </a:rPr>
              <a:t>Scope</a:t>
            </a:r>
          </a:p>
          <a:p>
            <a:pPr marL="171450" indent="-171450">
              <a:buFontTx/>
              <a:buChar char="-"/>
            </a:pPr>
            <a:r>
              <a:rPr lang="en-US" sz="2000" dirty="0">
                <a:solidFill>
                  <a:schemeClr val="bg1"/>
                </a:solidFill>
                <a:latin typeface="+mj-lt"/>
              </a:rPr>
              <a:t>Schedule</a:t>
            </a:r>
          </a:p>
          <a:p>
            <a:pPr marL="171450" indent="-171450">
              <a:buFontTx/>
              <a:buChar char="-"/>
            </a:pPr>
            <a:r>
              <a:rPr lang="en-US" sz="2000" dirty="0">
                <a:solidFill>
                  <a:schemeClr val="bg1"/>
                </a:solidFill>
                <a:latin typeface="+mj-lt"/>
              </a:rPr>
              <a:t>Next Milestone</a:t>
            </a:r>
          </a:p>
          <a:p>
            <a:pPr marL="171450" indent="-171450">
              <a:buFontTx/>
              <a:buChar char="-"/>
            </a:pPr>
            <a:r>
              <a:rPr lang="en-US" sz="2000" dirty="0">
                <a:solidFill>
                  <a:schemeClr val="bg1"/>
                </a:solidFill>
                <a:latin typeface="+mj-lt"/>
              </a:rPr>
              <a:t>Risk</a:t>
            </a:r>
          </a:p>
          <a:p>
            <a:pPr marL="171450" indent="-171450">
              <a:buFontTx/>
              <a:buChar char="-"/>
            </a:pPr>
            <a:r>
              <a:rPr lang="en-US" sz="2000" dirty="0">
                <a:solidFill>
                  <a:schemeClr val="bg1"/>
                </a:solidFill>
                <a:latin typeface="+mj-lt"/>
              </a:rPr>
              <a:t>Budget</a:t>
            </a:r>
          </a:p>
          <a:p>
            <a:pPr marL="171450" indent="-171450">
              <a:buFontTx/>
              <a:buChar char="-"/>
            </a:pPr>
            <a:r>
              <a:rPr lang="en-US" sz="2000" dirty="0">
                <a:solidFill>
                  <a:schemeClr val="bg1"/>
                </a:solidFill>
                <a:latin typeface="+mj-lt"/>
              </a:rPr>
              <a:t>PM initials and date</a:t>
            </a:r>
          </a:p>
        </p:txBody>
      </p:sp>
      <p:sp>
        <p:nvSpPr>
          <p:cNvPr id="15" name="Arrow: Right 14">
            <a:extLst>
              <a:ext uri="{FF2B5EF4-FFF2-40B4-BE49-F238E27FC236}">
                <a16:creationId xmlns:a16="http://schemas.microsoft.com/office/drawing/2014/main" id="{9E814DD4-EC4B-4A00-B05F-57B8CD159D5E}"/>
              </a:ext>
            </a:extLst>
          </p:cNvPr>
          <p:cNvSpPr/>
          <p:nvPr/>
        </p:nvSpPr>
        <p:spPr>
          <a:xfrm rot="6887905">
            <a:off x="4435036" y="3027676"/>
            <a:ext cx="1076665" cy="298713"/>
          </a:xfrm>
          <a:prstGeom prst="rightArrow">
            <a:avLst/>
          </a:prstGeom>
          <a:solidFill>
            <a:srgbClr val="FFFF0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rgbClr val="000000"/>
              </a:solidFill>
              <a:latin typeface="+mj-lt"/>
            </a:endParaRPr>
          </a:p>
        </p:txBody>
      </p:sp>
      <p:sp>
        <p:nvSpPr>
          <p:cNvPr id="18" name="Rectangle 17">
            <a:extLst>
              <a:ext uri="{FF2B5EF4-FFF2-40B4-BE49-F238E27FC236}">
                <a16:creationId xmlns:a16="http://schemas.microsoft.com/office/drawing/2014/main" id="{D46CAB63-6D8E-4088-807A-79B751E4163C}"/>
              </a:ext>
            </a:extLst>
          </p:cNvPr>
          <p:cNvSpPr/>
          <p:nvPr/>
        </p:nvSpPr>
        <p:spPr>
          <a:xfrm>
            <a:off x="2170380" y="3746123"/>
            <a:ext cx="3651250" cy="295468"/>
          </a:xfrm>
          <a:prstGeom prst="rect">
            <a:avLst/>
          </a:prstGeom>
          <a:solidFill>
            <a:schemeClr val="accent6">
              <a:lumMod val="60000"/>
              <a:lumOff val="40000"/>
              <a:alpha val="20000"/>
            </a:schemeClr>
          </a:solidFill>
          <a:ln w="3810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rgbClr val="000000"/>
              </a:solidFill>
              <a:latin typeface="+mj-lt"/>
            </a:endParaRPr>
          </a:p>
        </p:txBody>
      </p:sp>
      <p:sp>
        <p:nvSpPr>
          <p:cNvPr id="2" name="Rectangle 1">
            <a:extLst>
              <a:ext uri="{FF2B5EF4-FFF2-40B4-BE49-F238E27FC236}">
                <a16:creationId xmlns:a16="http://schemas.microsoft.com/office/drawing/2014/main" id="{272F07C4-596F-459C-B5AE-69E993D4269D}"/>
              </a:ext>
            </a:extLst>
          </p:cNvPr>
          <p:cNvSpPr/>
          <p:nvPr/>
        </p:nvSpPr>
        <p:spPr>
          <a:xfrm>
            <a:off x="3918601" y="3687377"/>
            <a:ext cx="1519950" cy="354214"/>
          </a:xfrm>
          <a:prstGeom prst="rect">
            <a:avLst/>
          </a:prstGeom>
          <a:solidFill>
            <a:srgbClr val="FFFF00">
              <a:alpha val="20000"/>
            </a:srgbClr>
          </a:solid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rgbClr val="000000"/>
              </a:solidFill>
              <a:latin typeface="+mj-lt"/>
            </a:endParaRPr>
          </a:p>
        </p:txBody>
      </p:sp>
      <p:sp>
        <p:nvSpPr>
          <p:cNvPr id="19" name="Rectangle 18">
            <a:extLst>
              <a:ext uri="{FF2B5EF4-FFF2-40B4-BE49-F238E27FC236}">
                <a16:creationId xmlns:a16="http://schemas.microsoft.com/office/drawing/2014/main" id="{9D934969-03F3-43D9-B053-EA75D3AAEE9D}"/>
              </a:ext>
            </a:extLst>
          </p:cNvPr>
          <p:cNvSpPr/>
          <p:nvPr/>
        </p:nvSpPr>
        <p:spPr>
          <a:xfrm>
            <a:off x="4760913" y="1062782"/>
            <a:ext cx="1724807" cy="109468"/>
          </a:xfrm>
          <a:prstGeom prst="rect">
            <a:avLst/>
          </a:prstGeom>
          <a:solidFill>
            <a:schemeClr val="accent6">
              <a:lumMod val="60000"/>
              <a:lumOff val="40000"/>
              <a:alpha val="20000"/>
            </a:schemeClr>
          </a:solidFill>
          <a:ln w="3810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rgbClr val="000000"/>
              </a:solidFill>
              <a:latin typeface="+mj-lt"/>
            </a:endParaRPr>
          </a:p>
        </p:txBody>
      </p:sp>
      <p:sp>
        <p:nvSpPr>
          <p:cNvPr id="20" name="TextBox 19">
            <a:extLst>
              <a:ext uri="{FF2B5EF4-FFF2-40B4-BE49-F238E27FC236}">
                <a16:creationId xmlns:a16="http://schemas.microsoft.com/office/drawing/2014/main" id="{887D17EE-50E3-49FD-A71C-3408586D2759}"/>
              </a:ext>
            </a:extLst>
          </p:cNvPr>
          <p:cNvSpPr txBox="1"/>
          <p:nvPr/>
        </p:nvSpPr>
        <p:spPr>
          <a:xfrm>
            <a:off x="6485720" y="664418"/>
            <a:ext cx="2335349" cy="1015663"/>
          </a:xfrm>
          <a:prstGeom prst="rect">
            <a:avLst/>
          </a:prstGeom>
          <a:solidFill>
            <a:srgbClr val="3FE199"/>
          </a:solidFill>
          <a:ln>
            <a:solidFill>
              <a:srgbClr val="000000"/>
            </a:solidFill>
          </a:ln>
        </p:spPr>
        <p:txBody>
          <a:bodyPr wrap="square" rtlCol="0">
            <a:spAutoFit/>
          </a:bodyPr>
          <a:lstStyle/>
          <a:p>
            <a:r>
              <a:rPr lang="en-US" sz="2000" dirty="0">
                <a:solidFill>
                  <a:srgbClr val="000000"/>
                </a:solidFill>
                <a:latin typeface="+mj-lt"/>
              </a:rPr>
              <a:t>This matches consultant contact. This is accurate. </a:t>
            </a:r>
          </a:p>
        </p:txBody>
      </p:sp>
      <p:sp>
        <p:nvSpPr>
          <p:cNvPr id="14" name="TextBox 13">
            <a:extLst>
              <a:ext uri="{FF2B5EF4-FFF2-40B4-BE49-F238E27FC236}">
                <a16:creationId xmlns:a16="http://schemas.microsoft.com/office/drawing/2014/main" id="{1D9DB376-1AC8-4C25-A4B2-1C8AEE393BC5}"/>
              </a:ext>
            </a:extLst>
          </p:cNvPr>
          <p:cNvSpPr txBox="1"/>
          <p:nvPr/>
        </p:nvSpPr>
        <p:spPr>
          <a:xfrm>
            <a:off x="296182" y="1435770"/>
            <a:ext cx="4937414" cy="1631216"/>
          </a:xfrm>
          <a:prstGeom prst="rect">
            <a:avLst/>
          </a:prstGeom>
          <a:solidFill>
            <a:srgbClr val="FFFF00"/>
          </a:solidFill>
          <a:ln>
            <a:solidFill>
              <a:srgbClr val="000000"/>
            </a:solidFill>
          </a:ln>
        </p:spPr>
        <p:txBody>
          <a:bodyPr wrap="square" rtlCol="0">
            <a:spAutoFit/>
          </a:bodyPr>
          <a:lstStyle/>
          <a:p>
            <a:r>
              <a:rPr lang="en-US" sz="2000" dirty="0">
                <a:solidFill>
                  <a:srgbClr val="000000"/>
                </a:solidFill>
                <a:latin typeface="+mj-lt"/>
              </a:rPr>
              <a:t>This note is not easily understood. What does “expected” mean? Is this when it will be submitted into RTS? This does not tell the reader the status of the task order. Also, what is “DES”? Not a standard GDOT acronym. </a:t>
            </a:r>
          </a:p>
        </p:txBody>
      </p:sp>
      <p:sp>
        <p:nvSpPr>
          <p:cNvPr id="13" name="Arrow: Right 12">
            <a:extLst>
              <a:ext uri="{FF2B5EF4-FFF2-40B4-BE49-F238E27FC236}">
                <a16:creationId xmlns:a16="http://schemas.microsoft.com/office/drawing/2014/main" id="{3570FBE9-94DF-4B7C-887D-9E839680F6C2}"/>
              </a:ext>
            </a:extLst>
          </p:cNvPr>
          <p:cNvSpPr/>
          <p:nvPr/>
        </p:nvSpPr>
        <p:spPr>
          <a:xfrm rot="15185228">
            <a:off x="3147921" y="4153379"/>
            <a:ext cx="605226" cy="211856"/>
          </a:xfrm>
          <a:prstGeom prst="rightArrow">
            <a:avLst/>
          </a:prstGeom>
          <a:solidFill>
            <a:srgbClr val="15815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rgbClr val="000000"/>
              </a:solidFill>
              <a:latin typeface="+mj-lt"/>
            </a:endParaRPr>
          </a:p>
        </p:txBody>
      </p:sp>
      <p:sp>
        <p:nvSpPr>
          <p:cNvPr id="11" name="TextBox 10">
            <a:extLst>
              <a:ext uri="{FF2B5EF4-FFF2-40B4-BE49-F238E27FC236}">
                <a16:creationId xmlns:a16="http://schemas.microsoft.com/office/drawing/2014/main" id="{9B76C05A-4C01-4B7C-820E-D466205FBF98}"/>
              </a:ext>
            </a:extLst>
          </p:cNvPr>
          <p:cNvSpPr txBox="1"/>
          <p:nvPr/>
        </p:nvSpPr>
        <p:spPr>
          <a:xfrm>
            <a:off x="448087" y="4452734"/>
            <a:ext cx="3444586" cy="2246769"/>
          </a:xfrm>
          <a:prstGeom prst="rect">
            <a:avLst/>
          </a:prstGeom>
          <a:solidFill>
            <a:srgbClr val="158150"/>
          </a:solidFill>
          <a:ln>
            <a:solidFill>
              <a:srgbClr val="000000"/>
            </a:solidFill>
          </a:ln>
        </p:spPr>
        <p:txBody>
          <a:bodyPr wrap="square" rtlCol="0">
            <a:spAutoFit/>
          </a:bodyPr>
          <a:lstStyle/>
          <a:p>
            <a:r>
              <a:rPr lang="en-US" sz="2000" dirty="0">
                <a:solidFill>
                  <a:schemeClr val="bg1"/>
                </a:solidFill>
                <a:latin typeface="+mj-lt"/>
              </a:rPr>
              <a:t>Follows TPro Format:</a:t>
            </a:r>
          </a:p>
          <a:p>
            <a:r>
              <a:rPr lang="en-US" sz="2000" dirty="0">
                <a:solidFill>
                  <a:schemeClr val="bg1"/>
                </a:solidFill>
                <a:latin typeface="+mj-lt"/>
              </a:rPr>
              <a:t>-consultant contact info</a:t>
            </a:r>
          </a:p>
          <a:p>
            <a:r>
              <a:rPr lang="en-US" sz="2000" dirty="0">
                <a:solidFill>
                  <a:schemeClr val="bg1"/>
                </a:solidFill>
                <a:latin typeface="+mj-lt"/>
              </a:rPr>
              <a:t>-contract info</a:t>
            </a:r>
          </a:p>
          <a:p>
            <a:r>
              <a:rPr lang="en-US" sz="2000" dirty="0">
                <a:solidFill>
                  <a:schemeClr val="bg1"/>
                </a:solidFill>
                <a:latin typeface="+mj-lt"/>
              </a:rPr>
              <a:t>      -master contract info</a:t>
            </a:r>
          </a:p>
          <a:p>
            <a:r>
              <a:rPr lang="en-US" sz="2000" dirty="0">
                <a:solidFill>
                  <a:schemeClr val="bg1"/>
                </a:solidFill>
                <a:latin typeface="+mj-lt"/>
              </a:rPr>
              <a:t>     -next TO status or </a:t>
            </a:r>
          </a:p>
          <a:p>
            <a:r>
              <a:rPr lang="en-US" sz="2000" dirty="0">
                <a:solidFill>
                  <a:schemeClr val="bg1"/>
                </a:solidFill>
                <a:latin typeface="+mj-lt"/>
              </a:rPr>
              <a:t>-current TO</a:t>
            </a:r>
          </a:p>
          <a:p>
            <a:r>
              <a:rPr lang="en-US" sz="2000" dirty="0">
                <a:solidFill>
                  <a:schemeClr val="bg1"/>
                </a:solidFill>
                <a:latin typeface="+mj-lt"/>
              </a:rPr>
              <a:t>- PM initials and date</a:t>
            </a:r>
          </a:p>
        </p:txBody>
      </p:sp>
      <p:sp>
        <p:nvSpPr>
          <p:cNvPr id="3" name="TextBox 2">
            <a:extLst>
              <a:ext uri="{FF2B5EF4-FFF2-40B4-BE49-F238E27FC236}">
                <a16:creationId xmlns:a16="http://schemas.microsoft.com/office/drawing/2014/main" id="{9F49AD89-B8AF-5F56-4243-EC62843A16F3}"/>
              </a:ext>
            </a:extLst>
          </p:cNvPr>
          <p:cNvSpPr txBox="1"/>
          <p:nvPr/>
        </p:nvSpPr>
        <p:spPr>
          <a:xfrm>
            <a:off x="5334744" y="5422230"/>
            <a:ext cx="2971800" cy="584775"/>
          </a:xfrm>
          <a:prstGeom prst="rect">
            <a:avLst/>
          </a:prstGeom>
          <a:noFill/>
        </p:spPr>
        <p:txBody>
          <a:bodyPr wrap="square" rtlCol="0">
            <a:spAutoFit/>
          </a:bodyPr>
          <a:lstStyle/>
          <a:p>
            <a:pPr marL="457200" indent="-457200">
              <a:buFont typeface="Wingdings" panose="05000000000000000000" pitchFamily="2" charset="2"/>
              <a:buChar char="ü"/>
            </a:pPr>
            <a:r>
              <a:rPr lang="en-US" sz="3200" b="1" dirty="0">
                <a:latin typeface="+mj-lt"/>
              </a:rPr>
              <a:t>FORMAT</a:t>
            </a:r>
          </a:p>
        </p:txBody>
      </p:sp>
    </p:spTree>
    <p:extLst>
      <p:ext uri="{BB962C8B-B14F-4D97-AF65-F5344CB8AC3E}">
        <p14:creationId xmlns:p14="http://schemas.microsoft.com/office/powerpoint/2010/main" val="22978080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500"/>
                                  </p:stCondLst>
                                  <p:childTnLst>
                                    <p:set>
                                      <p:cBhvr>
                                        <p:cTn id="9" dur="1" fill="hold">
                                          <p:stCondLst>
                                            <p:cond delay="0"/>
                                          </p:stCondLst>
                                        </p:cTn>
                                        <p:tgtEl>
                                          <p:spTgt spid="10"/>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childTnLst>
                                </p:cTn>
                              </p:par>
                            </p:childTnLst>
                          </p:cTn>
                        </p:par>
                        <p:par>
                          <p:cTn id="14" fill="hold">
                            <p:stCondLst>
                              <p:cond delay="0"/>
                            </p:stCondLst>
                            <p:childTnLst>
                              <p:par>
                                <p:cTn id="15" presetID="1" presetClass="entr" presetSubtype="0" fill="hold" grpId="0" nodeType="afterEffect">
                                  <p:stCondLst>
                                    <p:cond delay="500"/>
                                  </p:stCondLst>
                                  <p:childTnLst>
                                    <p:set>
                                      <p:cBhvr>
                                        <p:cTn id="16" dur="1" fill="hold">
                                          <p:stCondLst>
                                            <p:cond delay="0"/>
                                          </p:stCondLst>
                                        </p:cTn>
                                        <p:tgtEl>
                                          <p:spTgt spid="19"/>
                                        </p:tgtEl>
                                        <p:attrNameLst>
                                          <p:attrName>style.visibility</p:attrName>
                                        </p:attrNameLst>
                                      </p:cBhvr>
                                      <p:to>
                                        <p:strVal val="visible"/>
                                      </p:to>
                                    </p:set>
                                  </p:childTnLst>
                                </p:cTn>
                              </p:par>
                            </p:childTnLst>
                          </p:cTn>
                        </p:par>
                        <p:par>
                          <p:cTn id="17" fill="hold">
                            <p:stCondLst>
                              <p:cond delay="500"/>
                            </p:stCondLst>
                            <p:childTnLst>
                              <p:par>
                                <p:cTn id="18" presetID="1" presetClass="entr" presetSubtype="0" fill="hold" grpId="0" nodeType="afterEffect">
                                  <p:stCondLst>
                                    <p:cond delay="500"/>
                                  </p:stCondLst>
                                  <p:childTnLst>
                                    <p:set>
                                      <p:cBhvr>
                                        <p:cTn id="19" dur="1" fill="hold">
                                          <p:stCondLst>
                                            <p:cond delay="0"/>
                                          </p:stCondLst>
                                        </p:cTn>
                                        <p:tgtEl>
                                          <p:spTgt spid="20"/>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11"/>
                                        </p:tgtEl>
                                        <p:attrNameLst>
                                          <p:attrName>style.visibility</p:attrName>
                                        </p:attrNameLst>
                                      </p:cBhvr>
                                      <p:to>
                                        <p:strVal val="visible"/>
                                      </p:to>
                                    </p:set>
                                  </p:childTnLst>
                                </p:cTn>
                              </p:par>
                              <p:par>
                                <p:cTn id="24" presetID="1" presetClass="entr" presetSubtype="0" fill="hold" grpId="0" nodeType="withEffect">
                                  <p:stCondLst>
                                    <p:cond delay="0"/>
                                  </p:stCondLst>
                                  <p:childTnLst>
                                    <p:set>
                                      <p:cBhvr>
                                        <p:cTn id="25" dur="1" fill="hold">
                                          <p:stCondLst>
                                            <p:cond delay="0"/>
                                          </p:stCondLst>
                                        </p:cTn>
                                        <p:tgtEl>
                                          <p:spTgt spid="13"/>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14"/>
                                        </p:tgtEl>
                                        <p:attrNameLst>
                                          <p:attrName>style.visibility</p:attrName>
                                        </p:attrNameLst>
                                      </p:cBhvr>
                                      <p:to>
                                        <p:strVal val="visible"/>
                                      </p:to>
                                    </p:set>
                                  </p:childTnLst>
                                </p:cTn>
                              </p:par>
                              <p:par>
                                <p:cTn id="30" presetID="1" presetClass="entr" presetSubtype="0" fill="hold" grpId="0" nodeType="withEffect">
                                  <p:stCondLst>
                                    <p:cond delay="0"/>
                                  </p:stCondLst>
                                  <p:childTnLst>
                                    <p:set>
                                      <p:cBhvr>
                                        <p:cTn id="31" dur="1" fill="hold">
                                          <p:stCondLst>
                                            <p:cond delay="0"/>
                                          </p:stCondLst>
                                        </p:cTn>
                                        <p:tgtEl>
                                          <p:spTgt spid="2"/>
                                        </p:tgtEl>
                                        <p:attrNameLst>
                                          <p:attrName>style.visibility</p:attrName>
                                        </p:attrNameLst>
                                      </p:cBhvr>
                                      <p:to>
                                        <p:strVal val="visible"/>
                                      </p:to>
                                    </p:set>
                                  </p:childTnLst>
                                </p:cTn>
                              </p:par>
                              <p:par>
                                <p:cTn id="32" presetID="1" presetClass="entr" presetSubtype="0" fill="hold" grpId="0" nodeType="withEffect">
                                  <p:stCondLst>
                                    <p:cond delay="0"/>
                                  </p:stCondLst>
                                  <p:childTnLst>
                                    <p:set>
                                      <p:cBhvr>
                                        <p:cTn id="33" dur="1" fill="hold">
                                          <p:stCondLst>
                                            <p:cond delay="0"/>
                                          </p:stCondLst>
                                        </p:cTn>
                                        <p:tgtEl>
                                          <p:spTgt spid="15"/>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3"/>
                                        </p:tgtEl>
                                        <p:attrNameLst>
                                          <p:attrName>style.visibility</p:attrName>
                                        </p:attrNameLst>
                                      </p:cBhvr>
                                      <p:to>
                                        <p:strVal val="visible"/>
                                      </p:to>
                                    </p:set>
                                    <p:animEffect transition="in" filter="fade">
                                      <p:cBhvr>
                                        <p:cTn id="38"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P spid="15" grpId="0" animBg="1"/>
      <p:bldP spid="18" grpId="0" animBg="1"/>
      <p:bldP spid="2" grpId="0" animBg="1"/>
      <p:bldP spid="19" grpId="0" animBg="1"/>
      <p:bldP spid="20" grpId="0" animBg="1"/>
      <p:bldP spid="14" grpId="0" animBg="1"/>
      <p:bldP spid="13" grpId="0" animBg="1"/>
      <p:bldP spid="11" grpId="0" animBg="1"/>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741FA0-CE2D-4ABC-9799-C09C8A223A91}"/>
              </a:ext>
            </a:extLst>
          </p:cNvPr>
          <p:cNvSpPr>
            <a:spLocks noGrp="1"/>
          </p:cNvSpPr>
          <p:nvPr>
            <p:ph type="title"/>
          </p:nvPr>
        </p:nvSpPr>
        <p:spPr>
          <a:xfrm>
            <a:off x="8934845" y="4705350"/>
            <a:ext cx="2361157" cy="1695769"/>
          </a:xfrm>
          <a:solidFill>
            <a:schemeClr val="accent2">
              <a:lumMod val="60000"/>
              <a:lumOff val="40000"/>
            </a:schemeClr>
          </a:solidFill>
        </p:spPr>
        <p:txBody>
          <a:bodyPr>
            <a:noAutofit/>
          </a:bodyPr>
          <a:lstStyle/>
          <a:p>
            <a:pPr algn="l"/>
            <a:r>
              <a:rPr lang="en-US" sz="2800" b="0" dirty="0">
                <a:solidFill>
                  <a:srgbClr val="000000"/>
                </a:solidFill>
                <a:latin typeface="+mj-lt"/>
              </a:rPr>
              <a:t>(</a:t>
            </a:r>
            <a:r>
              <a:rPr lang="en-US" sz="2800" b="0" i="1" dirty="0">
                <a:solidFill>
                  <a:srgbClr val="000000"/>
                </a:solidFill>
                <a:latin typeface="+mj-lt"/>
              </a:rPr>
              <a:t>HINT: Cross Reference the information on the PSR</a:t>
            </a:r>
            <a:r>
              <a:rPr lang="en-US" sz="2800" b="0" dirty="0">
                <a:solidFill>
                  <a:srgbClr val="000000"/>
                </a:solidFill>
                <a:latin typeface="+mj-lt"/>
              </a:rPr>
              <a:t>)</a:t>
            </a:r>
          </a:p>
        </p:txBody>
      </p:sp>
      <p:sp>
        <p:nvSpPr>
          <p:cNvPr id="10" name="Title 1">
            <a:extLst>
              <a:ext uri="{FF2B5EF4-FFF2-40B4-BE49-F238E27FC236}">
                <a16:creationId xmlns:a16="http://schemas.microsoft.com/office/drawing/2014/main" id="{320D4175-F2DE-4349-87DF-9C35C2B34F82}"/>
              </a:ext>
            </a:extLst>
          </p:cNvPr>
          <p:cNvSpPr txBox="1">
            <a:spLocks/>
          </p:cNvSpPr>
          <p:nvPr/>
        </p:nvSpPr>
        <p:spPr>
          <a:xfrm>
            <a:off x="895998" y="1016441"/>
            <a:ext cx="10400004" cy="1507067"/>
          </a:xfrm>
          <a:prstGeom prst="rect">
            <a:avLst/>
          </a:prstGeom>
          <a:effectLst/>
        </p:spPr>
        <p:txBody>
          <a:bodyPr vert="horz" lIns="91440" tIns="45720" rIns="91440" bIns="45720" rtlCol="0" anchor="ctr">
            <a:noAutofit/>
          </a:bodyPr>
          <a:lst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sz="4800" b="1" dirty="0">
                <a:solidFill>
                  <a:srgbClr val="045594"/>
                </a:solidFill>
              </a:rPr>
              <a:t>Review PSR A</a:t>
            </a:r>
          </a:p>
          <a:p>
            <a:pPr algn="ctr"/>
            <a:endParaRPr lang="en-US" sz="2000" dirty="0">
              <a:solidFill>
                <a:srgbClr val="045594"/>
              </a:solidFill>
            </a:endParaRPr>
          </a:p>
          <a:p>
            <a:pPr algn="ctr"/>
            <a:r>
              <a:rPr lang="en-US" sz="4800" dirty="0">
                <a:solidFill>
                  <a:srgbClr val="045594"/>
                </a:solidFill>
              </a:rPr>
              <a:t>Is IT </a:t>
            </a:r>
            <a:r>
              <a:rPr lang="en-US" sz="4800" b="1" dirty="0">
                <a:solidFill>
                  <a:srgbClr val="C00000"/>
                </a:solidFill>
              </a:rPr>
              <a:t>Accurately</a:t>
            </a:r>
            <a:r>
              <a:rPr lang="en-US" sz="4800" dirty="0">
                <a:solidFill>
                  <a:srgbClr val="045594"/>
                </a:solidFill>
              </a:rPr>
              <a:t> Reflecting The </a:t>
            </a:r>
            <a:r>
              <a:rPr lang="en-US" sz="4800" dirty="0" err="1">
                <a:solidFill>
                  <a:srgbClr val="045594"/>
                </a:solidFill>
              </a:rPr>
              <a:t>pROJEct</a:t>
            </a:r>
            <a:r>
              <a:rPr lang="en-US" sz="4800" dirty="0">
                <a:solidFill>
                  <a:srgbClr val="045594"/>
                </a:solidFill>
              </a:rPr>
              <a:t> Status?</a:t>
            </a:r>
          </a:p>
        </p:txBody>
      </p:sp>
      <p:sp>
        <p:nvSpPr>
          <p:cNvPr id="7" name="Title 1">
            <a:extLst>
              <a:ext uri="{FF2B5EF4-FFF2-40B4-BE49-F238E27FC236}">
                <a16:creationId xmlns:a16="http://schemas.microsoft.com/office/drawing/2014/main" id="{09ECD9B9-3B44-87AB-8789-80E510715470}"/>
              </a:ext>
            </a:extLst>
          </p:cNvPr>
          <p:cNvSpPr txBox="1">
            <a:spLocks/>
          </p:cNvSpPr>
          <p:nvPr/>
        </p:nvSpPr>
        <p:spPr>
          <a:xfrm>
            <a:off x="2312570" y="6242301"/>
            <a:ext cx="8534400" cy="717687"/>
          </a:xfrm>
          <a:prstGeom prst="rect">
            <a:avLst/>
          </a:prstGeom>
        </p:spPr>
        <p:txBody>
          <a:bodyPr anchor="b">
            <a:noAutofit/>
          </a:bodyPr>
          <a:lstStyle>
            <a:lvl1pPr algn="ctr" defTabSz="914400" rtl="0" eaLnBrk="1" latinLnBrk="0" hangingPunct="1">
              <a:lnSpc>
                <a:spcPct val="90000"/>
              </a:lnSpc>
              <a:spcBef>
                <a:spcPct val="0"/>
              </a:spcBef>
              <a:buNone/>
              <a:defRPr sz="3400" b="1" kern="1200" baseline="0">
                <a:solidFill>
                  <a:srgbClr val="045594"/>
                </a:solidFill>
                <a:latin typeface="ITC Avant Garde Std Md" panose="020B0602020202020204" pitchFamily="34" charset="0"/>
                <a:ea typeface="+mj-ea"/>
                <a:cs typeface="+mj-cs"/>
              </a:defRPr>
            </a:lvl1pPr>
          </a:lstStyle>
          <a:p>
            <a:pPr marL="571500" indent="406400" algn="l">
              <a:buFont typeface="Arial" panose="020B0604020202020204" pitchFamily="34" charset="0"/>
              <a:buChar char="•"/>
            </a:pPr>
            <a:r>
              <a:rPr lang="en-US" sz="3200" b="0" dirty="0">
                <a:solidFill>
                  <a:srgbClr val="000000"/>
                </a:solidFill>
                <a:latin typeface="+mj-lt"/>
              </a:rPr>
              <a:t>Work Independently</a:t>
            </a:r>
          </a:p>
          <a:p>
            <a:pPr marL="571500" algn="l"/>
            <a:endParaRPr lang="en-US" sz="2000" b="0" dirty="0">
              <a:solidFill>
                <a:srgbClr val="000000"/>
              </a:solidFill>
              <a:latin typeface="+mj-lt"/>
            </a:endParaRPr>
          </a:p>
          <a:p>
            <a:pPr marL="571500" indent="406400" algn="l">
              <a:buFont typeface="Arial" panose="020B0604020202020204" pitchFamily="34" charset="0"/>
              <a:buChar char="•"/>
            </a:pPr>
            <a:r>
              <a:rPr lang="en-US" sz="3200" b="0" dirty="0">
                <a:solidFill>
                  <a:srgbClr val="000000"/>
                </a:solidFill>
                <a:latin typeface="+mj-lt"/>
              </a:rPr>
              <a:t>Take 4 Minutes to Check for:</a:t>
            </a:r>
          </a:p>
          <a:p>
            <a:pPr marL="571500" indent="406400" algn="l">
              <a:buFont typeface="Arial" panose="020B0604020202020204" pitchFamily="34" charset="0"/>
              <a:buChar char="•"/>
            </a:pPr>
            <a:endParaRPr lang="en-US" sz="800" b="0" dirty="0">
              <a:solidFill>
                <a:srgbClr val="000000"/>
              </a:solidFill>
              <a:latin typeface="+mj-lt"/>
            </a:endParaRPr>
          </a:p>
          <a:p>
            <a:pPr marL="1028700" lvl="1" indent="406400">
              <a:buFont typeface="Arial" panose="020B0604020202020204" pitchFamily="34" charset="0"/>
              <a:buChar char="•"/>
            </a:pPr>
            <a:r>
              <a:rPr lang="en-US" sz="3200" b="1" dirty="0">
                <a:solidFill>
                  <a:schemeClr val="accent5">
                    <a:lumMod val="60000"/>
                    <a:lumOff val="40000"/>
                  </a:schemeClr>
                </a:solidFill>
                <a:latin typeface="+mj-lt"/>
              </a:rPr>
              <a:t>Scope </a:t>
            </a:r>
            <a:r>
              <a:rPr lang="en-US" sz="3200" dirty="0">
                <a:solidFill>
                  <a:srgbClr val="000000"/>
                </a:solidFill>
                <a:latin typeface="+mj-lt"/>
              </a:rPr>
              <a:t>Accuracy</a:t>
            </a:r>
          </a:p>
          <a:p>
            <a:pPr marL="1028700" lvl="1" indent="406400">
              <a:buFont typeface="Arial" panose="020B0604020202020204" pitchFamily="34" charset="0"/>
              <a:buChar char="•"/>
            </a:pPr>
            <a:endParaRPr lang="en-US" sz="800" dirty="0">
              <a:solidFill>
                <a:srgbClr val="000000"/>
              </a:solidFill>
              <a:latin typeface="+mj-lt"/>
            </a:endParaRPr>
          </a:p>
          <a:p>
            <a:pPr marL="1028700" lvl="1" indent="406400">
              <a:buFont typeface="Arial" panose="020B0604020202020204" pitchFamily="34" charset="0"/>
              <a:buChar char="•"/>
            </a:pPr>
            <a:r>
              <a:rPr lang="en-US" sz="3200" b="1" dirty="0">
                <a:solidFill>
                  <a:schemeClr val="accent3"/>
                </a:solidFill>
                <a:latin typeface="+mj-lt"/>
              </a:rPr>
              <a:t>Schedule</a:t>
            </a:r>
            <a:r>
              <a:rPr lang="en-US" sz="3200" b="0" dirty="0">
                <a:solidFill>
                  <a:srgbClr val="000000"/>
                </a:solidFill>
                <a:latin typeface="+mj-lt"/>
              </a:rPr>
              <a:t> Accuracy</a:t>
            </a:r>
          </a:p>
          <a:p>
            <a:pPr marL="1028700" lvl="1" indent="406400">
              <a:buFont typeface="Arial" panose="020B0604020202020204" pitchFamily="34" charset="0"/>
              <a:buChar char="•"/>
            </a:pPr>
            <a:endParaRPr lang="en-US" sz="800" b="0" dirty="0">
              <a:solidFill>
                <a:srgbClr val="000000"/>
              </a:solidFill>
              <a:latin typeface="+mj-lt"/>
            </a:endParaRPr>
          </a:p>
          <a:p>
            <a:pPr marL="1028700" lvl="1" indent="406400">
              <a:buFont typeface="Arial" panose="020B0604020202020204" pitchFamily="34" charset="0"/>
              <a:buChar char="•"/>
            </a:pPr>
            <a:r>
              <a:rPr lang="en-US" sz="3200" b="1" dirty="0">
                <a:solidFill>
                  <a:srgbClr val="158150"/>
                </a:solidFill>
                <a:latin typeface="+mj-lt"/>
              </a:rPr>
              <a:t>Budget</a:t>
            </a:r>
            <a:r>
              <a:rPr lang="en-US" sz="3200" dirty="0">
                <a:solidFill>
                  <a:srgbClr val="000000"/>
                </a:solidFill>
                <a:latin typeface="+mj-lt"/>
              </a:rPr>
              <a:t> Accuracy</a:t>
            </a:r>
            <a:br>
              <a:rPr lang="en-US" sz="3200" b="0" dirty="0">
                <a:solidFill>
                  <a:srgbClr val="000000"/>
                </a:solidFill>
                <a:latin typeface="+mj-lt"/>
              </a:rPr>
            </a:br>
            <a:br>
              <a:rPr lang="en-US" sz="1600" b="0" dirty="0">
                <a:solidFill>
                  <a:srgbClr val="000000"/>
                </a:solidFill>
                <a:latin typeface="+mj-lt"/>
              </a:rPr>
            </a:br>
            <a:endParaRPr lang="en-US" sz="1600" b="0" dirty="0">
              <a:solidFill>
                <a:srgbClr val="000000"/>
              </a:solidFill>
              <a:latin typeface="+mj-lt"/>
            </a:endParaRPr>
          </a:p>
        </p:txBody>
      </p:sp>
    </p:spTree>
    <p:extLst>
      <p:ext uri="{BB962C8B-B14F-4D97-AF65-F5344CB8AC3E}">
        <p14:creationId xmlns:p14="http://schemas.microsoft.com/office/powerpoint/2010/main" val="227040420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B9F8B0C2-5635-4468-B9DB-4AF916920777}"/>
              </a:ext>
            </a:extLst>
          </p:cNvPr>
          <p:cNvPicPr>
            <a:picLocks noGrp="1" noChangeAspect="1"/>
          </p:cNvPicPr>
          <p:nvPr>
            <p:ph idx="1"/>
          </p:nvPr>
        </p:nvPicPr>
        <p:blipFill>
          <a:blip r:embed="rId3">
            <a:extLst>
              <a:ext uri="{28A0092B-C50C-407E-A947-70E740481C1C}">
                <a14:useLocalDpi xmlns:a14="http://schemas.microsoft.com/office/drawing/2010/main" val="0"/>
              </a:ext>
            </a:extLst>
          </a:blip>
          <a:srcRect/>
          <a:stretch/>
        </p:blipFill>
        <p:spPr>
          <a:xfrm>
            <a:off x="2064433" y="674973"/>
            <a:ext cx="8073978" cy="6033391"/>
          </a:xfrm>
          <a:ln w="76200">
            <a:solidFill>
              <a:srgbClr val="158150"/>
            </a:solidFill>
          </a:ln>
        </p:spPr>
      </p:pic>
      <p:sp>
        <p:nvSpPr>
          <p:cNvPr id="4" name="TextBox 3">
            <a:extLst>
              <a:ext uri="{FF2B5EF4-FFF2-40B4-BE49-F238E27FC236}">
                <a16:creationId xmlns:a16="http://schemas.microsoft.com/office/drawing/2014/main" id="{D1A41CC1-9FE0-4159-8771-F1FF58547FF2}"/>
              </a:ext>
            </a:extLst>
          </p:cNvPr>
          <p:cNvSpPr txBox="1"/>
          <p:nvPr/>
        </p:nvSpPr>
        <p:spPr>
          <a:xfrm rot="19965764">
            <a:off x="216759" y="1090893"/>
            <a:ext cx="2166033" cy="769441"/>
          </a:xfrm>
          <a:prstGeom prst="rect">
            <a:avLst/>
          </a:prstGeom>
          <a:noFill/>
        </p:spPr>
        <p:txBody>
          <a:bodyPr wrap="square" rtlCol="0">
            <a:spAutoFit/>
          </a:bodyPr>
          <a:lstStyle/>
          <a:p>
            <a:r>
              <a:rPr lang="en-US" sz="4400" b="1" dirty="0">
                <a:solidFill>
                  <a:srgbClr val="00B0F0"/>
                </a:solidFill>
                <a:effectLst>
                  <a:outerShdw blurRad="101600" dist="50800" dir="5400000" algn="ctr" rotWithShape="0">
                    <a:schemeClr val="bg1"/>
                  </a:outerShdw>
                </a:effectLst>
                <a:latin typeface="+mj-lt"/>
              </a:rPr>
              <a:t>Scope</a:t>
            </a:r>
          </a:p>
        </p:txBody>
      </p:sp>
      <p:sp>
        <p:nvSpPr>
          <p:cNvPr id="6" name="Rectangle 5">
            <a:extLst>
              <a:ext uri="{FF2B5EF4-FFF2-40B4-BE49-F238E27FC236}">
                <a16:creationId xmlns:a16="http://schemas.microsoft.com/office/drawing/2014/main" id="{00C80E83-1800-4D90-8372-12535162E70E}"/>
              </a:ext>
            </a:extLst>
          </p:cNvPr>
          <p:cNvSpPr/>
          <p:nvPr/>
        </p:nvSpPr>
        <p:spPr>
          <a:xfrm>
            <a:off x="3433227" y="1481305"/>
            <a:ext cx="1260705" cy="298627"/>
          </a:xfrm>
          <a:prstGeom prst="rect">
            <a:avLst/>
          </a:prstGeom>
          <a:solidFill>
            <a:schemeClr val="accent3">
              <a:alpha val="20000"/>
            </a:schemeClr>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latin typeface="+mj-lt"/>
            </a:endParaRPr>
          </a:p>
        </p:txBody>
      </p:sp>
      <p:sp>
        <p:nvSpPr>
          <p:cNvPr id="7" name="Rectangle 6">
            <a:extLst>
              <a:ext uri="{FF2B5EF4-FFF2-40B4-BE49-F238E27FC236}">
                <a16:creationId xmlns:a16="http://schemas.microsoft.com/office/drawing/2014/main" id="{62F9A6D1-CBF3-407C-83CD-1126D45600CB}"/>
              </a:ext>
            </a:extLst>
          </p:cNvPr>
          <p:cNvSpPr/>
          <p:nvPr/>
        </p:nvSpPr>
        <p:spPr>
          <a:xfrm>
            <a:off x="6167016" y="2914419"/>
            <a:ext cx="3763297" cy="395907"/>
          </a:xfrm>
          <a:prstGeom prst="rect">
            <a:avLst/>
          </a:prstGeom>
          <a:solidFill>
            <a:schemeClr val="accent3">
              <a:alpha val="20000"/>
            </a:schemeClr>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latin typeface="+mj-lt"/>
            </a:endParaRPr>
          </a:p>
        </p:txBody>
      </p:sp>
      <p:sp>
        <p:nvSpPr>
          <p:cNvPr id="8" name="Rectangle 7">
            <a:extLst>
              <a:ext uri="{FF2B5EF4-FFF2-40B4-BE49-F238E27FC236}">
                <a16:creationId xmlns:a16="http://schemas.microsoft.com/office/drawing/2014/main" id="{D5199EB7-0205-419A-955F-A259D8C13F32}"/>
              </a:ext>
            </a:extLst>
          </p:cNvPr>
          <p:cNvSpPr/>
          <p:nvPr/>
        </p:nvSpPr>
        <p:spPr>
          <a:xfrm>
            <a:off x="2143178" y="2230098"/>
            <a:ext cx="3844847" cy="239833"/>
          </a:xfrm>
          <a:prstGeom prst="rect">
            <a:avLst/>
          </a:prstGeom>
          <a:solidFill>
            <a:schemeClr val="accent3">
              <a:alpha val="20000"/>
            </a:schemeClr>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latin typeface="+mj-lt"/>
            </a:endParaRPr>
          </a:p>
        </p:txBody>
      </p:sp>
      <p:sp>
        <p:nvSpPr>
          <p:cNvPr id="3" name="Arrow: Right 2">
            <a:extLst>
              <a:ext uri="{FF2B5EF4-FFF2-40B4-BE49-F238E27FC236}">
                <a16:creationId xmlns:a16="http://schemas.microsoft.com/office/drawing/2014/main" id="{539B0F26-0D74-4E54-9C2F-D1D285D2126E}"/>
              </a:ext>
            </a:extLst>
          </p:cNvPr>
          <p:cNvSpPr/>
          <p:nvPr/>
        </p:nvSpPr>
        <p:spPr>
          <a:xfrm rot="8646932">
            <a:off x="6950792" y="2386356"/>
            <a:ext cx="1555002" cy="249268"/>
          </a:xfrm>
          <a:prstGeom prst="rightArrow">
            <a:avLst/>
          </a:prstGeom>
          <a:solidFill>
            <a:schemeClr val="bg2">
              <a:lumMod val="60000"/>
              <a:lumOff val="40000"/>
            </a:schemeClr>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latin typeface="+mj-lt"/>
            </a:endParaRPr>
          </a:p>
        </p:txBody>
      </p:sp>
      <p:sp>
        <p:nvSpPr>
          <p:cNvPr id="12" name="Arrow: Right 11">
            <a:extLst>
              <a:ext uri="{FF2B5EF4-FFF2-40B4-BE49-F238E27FC236}">
                <a16:creationId xmlns:a16="http://schemas.microsoft.com/office/drawing/2014/main" id="{652D3BE6-EABF-4C2F-AC46-A27EABC31167}"/>
              </a:ext>
            </a:extLst>
          </p:cNvPr>
          <p:cNvSpPr/>
          <p:nvPr/>
        </p:nvSpPr>
        <p:spPr>
          <a:xfrm rot="13886455" flipV="1">
            <a:off x="8994255" y="3376280"/>
            <a:ext cx="461311" cy="288638"/>
          </a:xfrm>
          <a:prstGeom prst="rightArrow">
            <a:avLst>
              <a:gd name="adj1" fmla="val 38551"/>
              <a:gd name="adj2" fmla="val 50000"/>
            </a:avLst>
          </a:prstGeom>
          <a:solidFill>
            <a:schemeClr val="accent6">
              <a:lumMod val="60000"/>
              <a:lumOff val="40000"/>
            </a:schemeClr>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latin typeface="+mj-lt"/>
            </a:endParaRPr>
          </a:p>
        </p:txBody>
      </p:sp>
      <p:sp>
        <p:nvSpPr>
          <p:cNvPr id="13" name="Arrow: Right 12">
            <a:extLst>
              <a:ext uri="{FF2B5EF4-FFF2-40B4-BE49-F238E27FC236}">
                <a16:creationId xmlns:a16="http://schemas.microsoft.com/office/drawing/2014/main" id="{3570FBE9-94DF-4B7C-887D-9E839680F6C2}"/>
              </a:ext>
            </a:extLst>
          </p:cNvPr>
          <p:cNvSpPr/>
          <p:nvPr/>
        </p:nvSpPr>
        <p:spPr>
          <a:xfrm rot="20320593" flipV="1">
            <a:off x="3131916" y="3560065"/>
            <a:ext cx="3173137" cy="261428"/>
          </a:xfrm>
          <a:prstGeom prst="rightArrow">
            <a:avLst/>
          </a:prstGeom>
          <a:solidFill>
            <a:srgbClr val="00B05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latin typeface="+mj-lt"/>
            </a:endParaRPr>
          </a:p>
        </p:txBody>
      </p:sp>
      <p:sp>
        <p:nvSpPr>
          <p:cNvPr id="15" name="Arrow: Right 14">
            <a:extLst>
              <a:ext uri="{FF2B5EF4-FFF2-40B4-BE49-F238E27FC236}">
                <a16:creationId xmlns:a16="http://schemas.microsoft.com/office/drawing/2014/main" id="{9E814DD4-EC4B-4A00-B05F-57B8CD159D5E}"/>
              </a:ext>
            </a:extLst>
          </p:cNvPr>
          <p:cNvSpPr/>
          <p:nvPr/>
        </p:nvSpPr>
        <p:spPr>
          <a:xfrm rot="6887905">
            <a:off x="5475493" y="1907511"/>
            <a:ext cx="611868" cy="240316"/>
          </a:xfrm>
          <a:prstGeom prst="rightArrow">
            <a:avLst/>
          </a:prstGeom>
          <a:solidFill>
            <a:srgbClr val="FFFF0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latin typeface="+mj-lt"/>
            </a:endParaRPr>
          </a:p>
        </p:txBody>
      </p:sp>
      <p:sp>
        <p:nvSpPr>
          <p:cNvPr id="16" name="TextBox 15">
            <a:extLst>
              <a:ext uri="{FF2B5EF4-FFF2-40B4-BE49-F238E27FC236}">
                <a16:creationId xmlns:a16="http://schemas.microsoft.com/office/drawing/2014/main" id="{ECDC7FA6-1463-4A13-8256-4115F93BDB70}"/>
              </a:ext>
            </a:extLst>
          </p:cNvPr>
          <p:cNvSpPr txBox="1"/>
          <p:nvPr/>
        </p:nvSpPr>
        <p:spPr>
          <a:xfrm>
            <a:off x="4003572" y="5720144"/>
            <a:ext cx="4480801" cy="523220"/>
          </a:xfrm>
          <a:prstGeom prst="rect">
            <a:avLst/>
          </a:prstGeom>
          <a:solidFill>
            <a:srgbClr val="FFC000"/>
          </a:solidFill>
        </p:spPr>
        <p:txBody>
          <a:bodyPr wrap="square" rtlCol="0">
            <a:spAutoFit/>
          </a:bodyPr>
          <a:lstStyle/>
          <a:p>
            <a:r>
              <a:rPr lang="en-US" sz="2800" dirty="0">
                <a:solidFill>
                  <a:srgbClr val="000000"/>
                </a:solidFill>
                <a:latin typeface="+mj-lt"/>
              </a:rPr>
              <a:t>This is not accurate reporting.</a:t>
            </a:r>
          </a:p>
        </p:txBody>
      </p:sp>
      <p:sp>
        <p:nvSpPr>
          <p:cNvPr id="18" name="Arrow: Right 17">
            <a:extLst>
              <a:ext uri="{FF2B5EF4-FFF2-40B4-BE49-F238E27FC236}">
                <a16:creationId xmlns:a16="http://schemas.microsoft.com/office/drawing/2014/main" id="{FFD518DD-3FE7-4439-ACBB-529619F34CE1}"/>
              </a:ext>
            </a:extLst>
          </p:cNvPr>
          <p:cNvSpPr/>
          <p:nvPr/>
        </p:nvSpPr>
        <p:spPr>
          <a:xfrm rot="18332739">
            <a:off x="5840942" y="3729952"/>
            <a:ext cx="1634451" cy="240992"/>
          </a:xfrm>
          <a:prstGeom prst="rightArrow">
            <a:avLst/>
          </a:prstGeom>
          <a:solidFill>
            <a:srgbClr val="7030A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latin typeface="+mj-lt"/>
            </a:endParaRPr>
          </a:p>
        </p:txBody>
      </p:sp>
      <p:sp>
        <p:nvSpPr>
          <p:cNvPr id="19" name="Rectangle 18">
            <a:extLst>
              <a:ext uri="{FF2B5EF4-FFF2-40B4-BE49-F238E27FC236}">
                <a16:creationId xmlns:a16="http://schemas.microsoft.com/office/drawing/2014/main" id="{C2072D3E-EE4F-42E1-9E2A-5F579397A442}"/>
              </a:ext>
            </a:extLst>
          </p:cNvPr>
          <p:cNvSpPr/>
          <p:nvPr/>
        </p:nvSpPr>
        <p:spPr>
          <a:xfrm>
            <a:off x="2143179" y="2758925"/>
            <a:ext cx="3952821" cy="93721"/>
          </a:xfrm>
          <a:prstGeom prst="rect">
            <a:avLst/>
          </a:prstGeom>
          <a:solidFill>
            <a:schemeClr val="accent3">
              <a:alpha val="20000"/>
            </a:schemeClr>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latin typeface="+mj-lt"/>
            </a:endParaRPr>
          </a:p>
        </p:txBody>
      </p:sp>
      <p:sp>
        <p:nvSpPr>
          <p:cNvPr id="20" name="Arrow: Right 19">
            <a:extLst>
              <a:ext uri="{FF2B5EF4-FFF2-40B4-BE49-F238E27FC236}">
                <a16:creationId xmlns:a16="http://schemas.microsoft.com/office/drawing/2014/main" id="{931D9C41-FCD5-4B87-8C54-D8FE56FE05AA}"/>
              </a:ext>
            </a:extLst>
          </p:cNvPr>
          <p:cNvSpPr/>
          <p:nvPr/>
        </p:nvSpPr>
        <p:spPr>
          <a:xfrm rot="18187199">
            <a:off x="4480194" y="3491204"/>
            <a:ext cx="1766264" cy="269970"/>
          </a:xfrm>
          <a:prstGeom prst="rightArrow">
            <a:avLst/>
          </a:prstGeom>
          <a:solidFill>
            <a:srgbClr val="7030A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latin typeface="+mj-lt"/>
            </a:endParaRPr>
          </a:p>
        </p:txBody>
      </p:sp>
      <p:sp>
        <p:nvSpPr>
          <p:cNvPr id="9" name="TextBox 8">
            <a:extLst>
              <a:ext uri="{FF2B5EF4-FFF2-40B4-BE49-F238E27FC236}">
                <a16:creationId xmlns:a16="http://schemas.microsoft.com/office/drawing/2014/main" id="{576B8563-CD58-449C-9D2C-7E6954281580}"/>
              </a:ext>
            </a:extLst>
          </p:cNvPr>
          <p:cNvSpPr txBox="1"/>
          <p:nvPr/>
        </p:nvSpPr>
        <p:spPr>
          <a:xfrm>
            <a:off x="7980163" y="1535990"/>
            <a:ext cx="2382861" cy="707886"/>
          </a:xfrm>
          <a:prstGeom prst="rect">
            <a:avLst/>
          </a:prstGeom>
          <a:solidFill>
            <a:schemeClr val="bg2">
              <a:lumMod val="60000"/>
              <a:lumOff val="40000"/>
            </a:schemeClr>
          </a:solidFill>
          <a:ln>
            <a:solidFill>
              <a:srgbClr val="000000"/>
            </a:solidFill>
          </a:ln>
        </p:spPr>
        <p:txBody>
          <a:bodyPr wrap="square" rtlCol="0">
            <a:spAutoFit/>
          </a:bodyPr>
          <a:lstStyle/>
          <a:p>
            <a:r>
              <a:rPr lang="en-US" sz="2000" dirty="0">
                <a:solidFill>
                  <a:srgbClr val="000000"/>
                </a:solidFill>
                <a:latin typeface="+mj-lt"/>
              </a:rPr>
              <a:t>Scope type = matches top of PSR</a:t>
            </a:r>
          </a:p>
        </p:txBody>
      </p:sp>
      <p:sp>
        <p:nvSpPr>
          <p:cNvPr id="17" name="TextBox 16">
            <a:extLst>
              <a:ext uri="{FF2B5EF4-FFF2-40B4-BE49-F238E27FC236}">
                <a16:creationId xmlns:a16="http://schemas.microsoft.com/office/drawing/2014/main" id="{28943920-04FA-4E1D-B856-FD83F9595A1E}"/>
              </a:ext>
            </a:extLst>
          </p:cNvPr>
          <p:cNvSpPr txBox="1"/>
          <p:nvPr/>
        </p:nvSpPr>
        <p:spPr>
          <a:xfrm>
            <a:off x="4063969" y="4139971"/>
            <a:ext cx="3097315" cy="1323439"/>
          </a:xfrm>
          <a:prstGeom prst="rect">
            <a:avLst/>
          </a:prstGeom>
          <a:solidFill>
            <a:srgbClr val="7030A0"/>
          </a:solidFill>
          <a:ln>
            <a:solidFill>
              <a:srgbClr val="000000"/>
            </a:solidFill>
          </a:ln>
        </p:spPr>
        <p:txBody>
          <a:bodyPr wrap="square" rtlCol="0">
            <a:spAutoFit/>
          </a:bodyPr>
          <a:lstStyle/>
          <a:p>
            <a:r>
              <a:rPr lang="en-US" sz="2000" dirty="0">
                <a:solidFill>
                  <a:schemeClr val="bg1"/>
                </a:solidFill>
                <a:latin typeface="+mj-lt"/>
              </a:rPr>
              <a:t>This states that survey is in next task order. If that is true why is survey database in P6 as 99% complete?</a:t>
            </a:r>
          </a:p>
        </p:txBody>
      </p:sp>
      <p:sp>
        <p:nvSpPr>
          <p:cNvPr id="14" name="TextBox 13">
            <a:extLst>
              <a:ext uri="{FF2B5EF4-FFF2-40B4-BE49-F238E27FC236}">
                <a16:creationId xmlns:a16="http://schemas.microsoft.com/office/drawing/2014/main" id="{1D9DB376-1AC8-4C25-A4B2-1C8AEE393BC5}"/>
              </a:ext>
            </a:extLst>
          </p:cNvPr>
          <p:cNvSpPr txBox="1"/>
          <p:nvPr/>
        </p:nvSpPr>
        <p:spPr>
          <a:xfrm>
            <a:off x="5015412" y="809925"/>
            <a:ext cx="2825568" cy="1015663"/>
          </a:xfrm>
          <a:prstGeom prst="rect">
            <a:avLst/>
          </a:prstGeom>
          <a:solidFill>
            <a:srgbClr val="FFFF00"/>
          </a:solidFill>
          <a:ln>
            <a:solidFill>
              <a:srgbClr val="000000"/>
            </a:solidFill>
          </a:ln>
        </p:spPr>
        <p:txBody>
          <a:bodyPr wrap="square" rtlCol="0">
            <a:spAutoFit/>
          </a:bodyPr>
          <a:lstStyle/>
          <a:p>
            <a:r>
              <a:rPr lang="en-US" sz="2000" dirty="0">
                <a:solidFill>
                  <a:srgbClr val="000000"/>
                </a:solidFill>
                <a:latin typeface="+mj-lt"/>
              </a:rPr>
              <a:t>Finish date = submission date. P6 has 4/28/21 but PM notes have 4/29/21</a:t>
            </a:r>
          </a:p>
        </p:txBody>
      </p:sp>
      <p:sp>
        <p:nvSpPr>
          <p:cNvPr id="10" name="TextBox 9">
            <a:extLst>
              <a:ext uri="{FF2B5EF4-FFF2-40B4-BE49-F238E27FC236}">
                <a16:creationId xmlns:a16="http://schemas.microsoft.com/office/drawing/2014/main" id="{CC577EB7-E389-478B-A558-E4CC78D15833}"/>
              </a:ext>
            </a:extLst>
          </p:cNvPr>
          <p:cNvSpPr txBox="1"/>
          <p:nvPr/>
        </p:nvSpPr>
        <p:spPr>
          <a:xfrm>
            <a:off x="9224912" y="3644629"/>
            <a:ext cx="2276223" cy="1938992"/>
          </a:xfrm>
          <a:prstGeom prst="rect">
            <a:avLst/>
          </a:prstGeom>
          <a:solidFill>
            <a:schemeClr val="accent6">
              <a:lumMod val="60000"/>
              <a:lumOff val="40000"/>
            </a:schemeClr>
          </a:solidFill>
          <a:ln>
            <a:solidFill>
              <a:srgbClr val="000000"/>
            </a:solidFill>
          </a:ln>
        </p:spPr>
        <p:txBody>
          <a:bodyPr wrap="square" rtlCol="0">
            <a:spAutoFit/>
          </a:bodyPr>
          <a:lstStyle/>
          <a:p>
            <a:r>
              <a:rPr lang="en-US" sz="2000" dirty="0">
                <a:solidFill>
                  <a:srgbClr val="000000"/>
                </a:solidFill>
                <a:latin typeface="+mj-lt"/>
              </a:rPr>
              <a:t>Notes match TPro guidance and tell the status of the CR &amp; but it is not consistent with P6 information</a:t>
            </a:r>
          </a:p>
        </p:txBody>
      </p:sp>
      <p:sp>
        <p:nvSpPr>
          <p:cNvPr id="11" name="TextBox 10">
            <a:extLst>
              <a:ext uri="{FF2B5EF4-FFF2-40B4-BE49-F238E27FC236}">
                <a16:creationId xmlns:a16="http://schemas.microsoft.com/office/drawing/2014/main" id="{9B76C05A-4C01-4B7C-820E-D466205FBF98}"/>
              </a:ext>
            </a:extLst>
          </p:cNvPr>
          <p:cNvSpPr txBox="1"/>
          <p:nvPr/>
        </p:nvSpPr>
        <p:spPr>
          <a:xfrm>
            <a:off x="377629" y="4107688"/>
            <a:ext cx="3109162" cy="1938992"/>
          </a:xfrm>
          <a:prstGeom prst="rect">
            <a:avLst/>
          </a:prstGeom>
          <a:solidFill>
            <a:srgbClr val="00B050"/>
          </a:solidFill>
          <a:ln>
            <a:solidFill>
              <a:srgbClr val="000000"/>
            </a:solidFill>
          </a:ln>
        </p:spPr>
        <p:txBody>
          <a:bodyPr wrap="square" rtlCol="0">
            <a:spAutoFit/>
          </a:bodyPr>
          <a:lstStyle/>
          <a:p>
            <a:r>
              <a:rPr lang="en-US" sz="2000" dirty="0">
                <a:solidFill>
                  <a:srgbClr val="000000"/>
                </a:solidFill>
                <a:latin typeface="+mj-lt"/>
              </a:rPr>
              <a:t>Information about the schedule does not belong in this section. Also, preliminary plans generally start after concept approval. </a:t>
            </a:r>
          </a:p>
        </p:txBody>
      </p:sp>
      <p:sp>
        <p:nvSpPr>
          <p:cNvPr id="2" name="Rectangle 1">
            <a:extLst>
              <a:ext uri="{FF2B5EF4-FFF2-40B4-BE49-F238E27FC236}">
                <a16:creationId xmlns:a16="http://schemas.microsoft.com/office/drawing/2014/main" id="{49B516B5-1EEB-99F1-7D12-01CF7F1BF0AC}"/>
              </a:ext>
            </a:extLst>
          </p:cNvPr>
          <p:cNvSpPr/>
          <p:nvPr/>
        </p:nvSpPr>
        <p:spPr>
          <a:xfrm>
            <a:off x="2143178" y="674973"/>
            <a:ext cx="307455" cy="15353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666368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500"/>
                                  </p:stCondLst>
                                  <p:childTnLst>
                                    <p:set>
                                      <p:cBhvr>
                                        <p:cTn id="9" dur="1" fill="hold">
                                          <p:stCondLst>
                                            <p:cond delay="0"/>
                                          </p:stCondLst>
                                        </p:cTn>
                                        <p:tgtEl>
                                          <p:spTgt spid="6"/>
                                        </p:tgtEl>
                                        <p:attrNameLst>
                                          <p:attrName>style.visibility</p:attrName>
                                        </p:attrNameLst>
                                      </p:cBhvr>
                                      <p:to>
                                        <p:strVal val="visible"/>
                                      </p:to>
                                    </p:set>
                                  </p:childTnLst>
                                </p:cTn>
                              </p:par>
                            </p:childTnLst>
                          </p:cTn>
                        </p:par>
                        <p:par>
                          <p:cTn id="10" fill="hold">
                            <p:stCondLst>
                              <p:cond delay="500"/>
                            </p:stCondLst>
                            <p:childTnLst>
                              <p:par>
                                <p:cTn id="11" presetID="1" presetClass="entr" presetSubtype="0"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childTnLst>
                                </p:cTn>
                              </p:par>
                            </p:childTnLst>
                          </p:cTn>
                        </p:par>
                        <p:par>
                          <p:cTn id="25" fill="hold">
                            <p:stCondLst>
                              <p:cond delay="0"/>
                            </p:stCondLst>
                            <p:childTnLst>
                              <p:par>
                                <p:cTn id="26" presetID="1" presetClass="entr" presetSubtype="0"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childTnLst>
                                </p:cTn>
                              </p:par>
                              <p:par>
                                <p:cTn id="28" presetID="1" presetClass="entr" presetSubtype="0" fill="hold" grpId="0" nodeType="withEffect">
                                  <p:stCondLst>
                                    <p:cond delay="0"/>
                                  </p:stCondLst>
                                  <p:childTnLst>
                                    <p:set>
                                      <p:cBhvr>
                                        <p:cTn id="29" dur="1" fill="hold">
                                          <p:stCondLst>
                                            <p:cond delay="0"/>
                                          </p:stCondLst>
                                        </p:cTn>
                                        <p:tgtEl>
                                          <p:spTgt spid="15"/>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11"/>
                                        </p:tgtEl>
                                        <p:attrNameLst>
                                          <p:attrName>style.visibility</p:attrName>
                                        </p:attrNameLst>
                                      </p:cBhvr>
                                      <p:to>
                                        <p:strVal val="visible"/>
                                      </p:to>
                                    </p:set>
                                  </p:childTnLst>
                                </p:cTn>
                              </p:par>
                              <p:par>
                                <p:cTn id="34" presetID="1" presetClass="entr" presetSubtype="0" fill="hold" grpId="0" nodeType="withEffect">
                                  <p:stCondLst>
                                    <p:cond delay="0"/>
                                  </p:stCondLst>
                                  <p:childTnLst>
                                    <p:set>
                                      <p:cBhvr>
                                        <p:cTn id="35" dur="1" fill="hold">
                                          <p:stCondLst>
                                            <p:cond delay="0"/>
                                          </p:stCondLst>
                                        </p:cTn>
                                        <p:tgtEl>
                                          <p:spTgt spid="13"/>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0" nodeType="clickEffect">
                                  <p:stCondLst>
                                    <p:cond delay="0"/>
                                  </p:stCondLst>
                                  <p:childTnLst>
                                    <p:set>
                                      <p:cBhvr>
                                        <p:cTn id="39" dur="1" fill="hold">
                                          <p:stCondLst>
                                            <p:cond delay="0"/>
                                          </p:stCondLst>
                                        </p:cTn>
                                        <p:tgtEl>
                                          <p:spTgt spid="17"/>
                                        </p:tgtEl>
                                        <p:attrNameLst>
                                          <p:attrName>style.visibility</p:attrName>
                                        </p:attrNameLst>
                                      </p:cBhvr>
                                      <p:to>
                                        <p:strVal val="visible"/>
                                      </p:to>
                                    </p:set>
                                  </p:childTnLst>
                                </p:cTn>
                              </p:par>
                              <p:par>
                                <p:cTn id="40" presetID="1" presetClass="entr" presetSubtype="0" fill="hold" grpId="0" nodeType="withEffect">
                                  <p:stCondLst>
                                    <p:cond delay="0"/>
                                  </p:stCondLst>
                                  <p:childTnLst>
                                    <p:set>
                                      <p:cBhvr>
                                        <p:cTn id="41" dur="1" fill="hold">
                                          <p:stCondLst>
                                            <p:cond delay="0"/>
                                          </p:stCondLst>
                                        </p:cTn>
                                        <p:tgtEl>
                                          <p:spTgt spid="18"/>
                                        </p:tgtEl>
                                        <p:attrNameLst>
                                          <p:attrName>style.visibility</p:attrName>
                                        </p:attrNameLst>
                                      </p:cBhvr>
                                      <p:to>
                                        <p:strVal val="visible"/>
                                      </p:to>
                                    </p:set>
                                  </p:childTnLst>
                                </p:cTn>
                              </p:par>
                            </p:childTnLst>
                          </p:cTn>
                        </p:par>
                        <p:par>
                          <p:cTn id="42" fill="hold">
                            <p:stCondLst>
                              <p:cond delay="0"/>
                            </p:stCondLst>
                            <p:childTnLst>
                              <p:par>
                                <p:cTn id="43" presetID="1" presetClass="entr" presetSubtype="0" fill="hold" grpId="0" nodeType="afterEffect">
                                  <p:stCondLst>
                                    <p:cond delay="500"/>
                                  </p:stCondLst>
                                  <p:childTnLst>
                                    <p:set>
                                      <p:cBhvr>
                                        <p:cTn id="44" dur="1" fill="hold">
                                          <p:stCondLst>
                                            <p:cond delay="0"/>
                                          </p:stCondLst>
                                        </p:cTn>
                                        <p:tgtEl>
                                          <p:spTgt spid="20"/>
                                        </p:tgtEl>
                                        <p:attrNameLst>
                                          <p:attrName>style.visibility</p:attrName>
                                        </p:attrNameLst>
                                      </p:cBhvr>
                                      <p:to>
                                        <p:strVal val="visible"/>
                                      </p:to>
                                    </p:set>
                                  </p:childTnLst>
                                </p:cTn>
                              </p:par>
                            </p:childTnLst>
                          </p:cTn>
                        </p:par>
                        <p:par>
                          <p:cTn id="45" fill="hold">
                            <p:stCondLst>
                              <p:cond delay="500"/>
                            </p:stCondLst>
                            <p:childTnLst>
                              <p:par>
                                <p:cTn id="46" presetID="1" presetClass="entr" presetSubtype="0" fill="hold" grpId="0" nodeType="afterEffect">
                                  <p:stCondLst>
                                    <p:cond delay="0"/>
                                  </p:stCondLst>
                                  <p:childTnLst>
                                    <p:set>
                                      <p:cBhvr>
                                        <p:cTn id="47" dur="1" fill="hold">
                                          <p:stCondLst>
                                            <p:cond delay="0"/>
                                          </p:stCondLst>
                                        </p:cTn>
                                        <p:tgtEl>
                                          <p:spTgt spid="19"/>
                                        </p:tgtEl>
                                        <p:attrNameLst>
                                          <p:attrName>style.visibility</p:attrName>
                                        </p:attrNameLst>
                                      </p:cBhvr>
                                      <p:to>
                                        <p:strVal val="visible"/>
                                      </p:to>
                                    </p:se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grpId="0" nodeType="clickEffect">
                                  <p:stCondLst>
                                    <p:cond delay="0"/>
                                  </p:stCondLst>
                                  <p:childTnLst>
                                    <p:set>
                                      <p:cBhvr>
                                        <p:cTn id="51"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3" grpId="0" animBg="1"/>
      <p:bldP spid="12" grpId="0" animBg="1"/>
      <p:bldP spid="13" grpId="0" animBg="1"/>
      <p:bldP spid="15" grpId="0" animBg="1"/>
      <p:bldP spid="16" grpId="0" animBg="1"/>
      <p:bldP spid="18" grpId="0" animBg="1"/>
      <p:bldP spid="19" grpId="0" animBg="1"/>
      <p:bldP spid="20" grpId="0" animBg="1"/>
      <p:bldP spid="9" grpId="0" animBg="1"/>
      <p:bldP spid="17" grpId="0" animBg="1"/>
      <p:bldP spid="14" grpId="0" animBg="1"/>
      <p:bldP spid="10" grpId="0" animBg="1"/>
      <p:bldP spid="11"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B9F8B0C2-5635-4468-B9DB-4AF916920777}"/>
              </a:ext>
            </a:extLst>
          </p:cNvPr>
          <p:cNvPicPr>
            <a:picLocks noGrp="1" noChangeAspect="1"/>
          </p:cNvPicPr>
          <p:nvPr>
            <p:ph idx="1"/>
          </p:nvPr>
        </p:nvPicPr>
        <p:blipFill>
          <a:blip r:embed="rId3">
            <a:extLst>
              <a:ext uri="{28A0092B-C50C-407E-A947-70E740481C1C}">
                <a14:useLocalDpi xmlns:a14="http://schemas.microsoft.com/office/drawing/2010/main" val="0"/>
              </a:ext>
            </a:extLst>
          </a:blip>
          <a:srcRect/>
          <a:stretch/>
        </p:blipFill>
        <p:spPr>
          <a:xfrm>
            <a:off x="2026034" y="656086"/>
            <a:ext cx="8139932" cy="6082676"/>
          </a:xfrm>
          <a:ln w="76200">
            <a:solidFill>
              <a:srgbClr val="158150"/>
            </a:solidFill>
          </a:ln>
        </p:spPr>
      </p:pic>
      <p:sp>
        <p:nvSpPr>
          <p:cNvPr id="4" name="TextBox 3">
            <a:extLst>
              <a:ext uri="{FF2B5EF4-FFF2-40B4-BE49-F238E27FC236}">
                <a16:creationId xmlns:a16="http://schemas.microsoft.com/office/drawing/2014/main" id="{D1A41CC1-9FE0-4159-8771-F1FF58547FF2}"/>
              </a:ext>
            </a:extLst>
          </p:cNvPr>
          <p:cNvSpPr txBox="1"/>
          <p:nvPr/>
        </p:nvSpPr>
        <p:spPr>
          <a:xfrm rot="19584832">
            <a:off x="-213555" y="1234505"/>
            <a:ext cx="3041103" cy="769441"/>
          </a:xfrm>
          <a:prstGeom prst="rect">
            <a:avLst/>
          </a:prstGeom>
          <a:noFill/>
        </p:spPr>
        <p:txBody>
          <a:bodyPr wrap="square" rtlCol="0">
            <a:spAutoFit/>
          </a:bodyPr>
          <a:lstStyle/>
          <a:p>
            <a:r>
              <a:rPr lang="en-US" sz="4400" b="1" dirty="0">
                <a:solidFill>
                  <a:schemeClr val="accent3"/>
                </a:solidFill>
                <a:latin typeface="+mj-lt"/>
              </a:rPr>
              <a:t>Schedule</a:t>
            </a:r>
          </a:p>
        </p:txBody>
      </p:sp>
      <p:sp>
        <p:nvSpPr>
          <p:cNvPr id="6" name="Rectangle 5">
            <a:extLst>
              <a:ext uri="{FF2B5EF4-FFF2-40B4-BE49-F238E27FC236}">
                <a16:creationId xmlns:a16="http://schemas.microsoft.com/office/drawing/2014/main" id="{00C80E83-1800-4D90-8372-12535162E70E}"/>
              </a:ext>
            </a:extLst>
          </p:cNvPr>
          <p:cNvSpPr/>
          <p:nvPr/>
        </p:nvSpPr>
        <p:spPr>
          <a:xfrm>
            <a:off x="8171381" y="1014345"/>
            <a:ext cx="892570" cy="152527"/>
          </a:xfrm>
          <a:prstGeom prst="rect">
            <a:avLst/>
          </a:prstGeom>
          <a:solidFill>
            <a:schemeClr val="accent3">
              <a:alpha val="20000"/>
            </a:schemeClr>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latin typeface="+mj-lt"/>
            </a:endParaRPr>
          </a:p>
        </p:txBody>
      </p:sp>
      <p:sp>
        <p:nvSpPr>
          <p:cNvPr id="7" name="Rectangle 6">
            <a:extLst>
              <a:ext uri="{FF2B5EF4-FFF2-40B4-BE49-F238E27FC236}">
                <a16:creationId xmlns:a16="http://schemas.microsoft.com/office/drawing/2014/main" id="{62F9A6D1-CBF3-407C-83CD-1126D45600CB}"/>
              </a:ext>
            </a:extLst>
          </p:cNvPr>
          <p:cNvSpPr/>
          <p:nvPr/>
        </p:nvSpPr>
        <p:spPr>
          <a:xfrm>
            <a:off x="6158420" y="3224566"/>
            <a:ext cx="3164717" cy="180625"/>
          </a:xfrm>
          <a:prstGeom prst="rect">
            <a:avLst/>
          </a:prstGeom>
          <a:solidFill>
            <a:schemeClr val="accent3">
              <a:alpha val="20000"/>
            </a:schemeClr>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latin typeface="+mj-lt"/>
            </a:endParaRPr>
          </a:p>
        </p:txBody>
      </p:sp>
      <p:sp>
        <p:nvSpPr>
          <p:cNvPr id="3" name="Arrow: Right 2">
            <a:extLst>
              <a:ext uri="{FF2B5EF4-FFF2-40B4-BE49-F238E27FC236}">
                <a16:creationId xmlns:a16="http://schemas.microsoft.com/office/drawing/2014/main" id="{539B0F26-0D74-4E54-9C2F-D1D285D2126E}"/>
              </a:ext>
            </a:extLst>
          </p:cNvPr>
          <p:cNvSpPr/>
          <p:nvPr/>
        </p:nvSpPr>
        <p:spPr>
          <a:xfrm rot="6887905">
            <a:off x="7171679" y="2892939"/>
            <a:ext cx="601919" cy="181628"/>
          </a:xfrm>
          <a:prstGeom prst="rightArrow">
            <a:avLst/>
          </a:prstGeom>
          <a:solidFill>
            <a:schemeClr val="accent5">
              <a:lumMod val="60000"/>
              <a:lumOff val="40000"/>
            </a:schemeClr>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latin typeface="+mj-lt"/>
            </a:endParaRPr>
          </a:p>
        </p:txBody>
      </p:sp>
      <p:sp>
        <p:nvSpPr>
          <p:cNvPr id="12" name="Arrow: Right 11">
            <a:extLst>
              <a:ext uri="{FF2B5EF4-FFF2-40B4-BE49-F238E27FC236}">
                <a16:creationId xmlns:a16="http://schemas.microsoft.com/office/drawing/2014/main" id="{652D3BE6-EABF-4C2F-AC46-A27EABC31167}"/>
              </a:ext>
            </a:extLst>
          </p:cNvPr>
          <p:cNvSpPr/>
          <p:nvPr/>
        </p:nvSpPr>
        <p:spPr>
          <a:xfrm rot="16200000" flipV="1">
            <a:off x="8486249" y="3455942"/>
            <a:ext cx="409727" cy="261306"/>
          </a:xfrm>
          <a:prstGeom prst="rightArrow">
            <a:avLst>
              <a:gd name="adj1" fmla="val 38551"/>
              <a:gd name="adj2" fmla="val 43392"/>
            </a:avLst>
          </a:prstGeom>
          <a:solidFill>
            <a:srgbClr val="00776F"/>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latin typeface="+mj-lt"/>
            </a:endParaRPr>
          </a:p>
        </p:txBody>
      </p:sp>
      <p:sp>
        <p:nvSpPr>
          <p:cNvPr id="13" name="Arrow: Right 12">
            <a:extLst>
              <a:ext uri="{FF2B5EF4-FFF2-40B4-BE49-F238E27FC236}">
                <a16:creationId xmlns:a16="http://schemas.microsoft.com/office/drawing/2014/main" id="{3570FBE9-94DF-4B7C-887D-9E839680F6C2}"/>
              </a:ext>
            </a:extLst>
          </p:cNvPr>
          <p:cNvSpPr/>
          <p:nvPr/>
        </p:nvSpPr>
        <p:spPr>
          <a:xfrm rot="19421792">
            <a:off x="5758825" y="3646928"/>
            <a:ext cx="954836" cy="251809"/>
          </a:xfrm>
          <a:prstGeom prst="rightArrow">
            <a:avLst/>
          </a:prstGeom>
          <a:solidFill>
            <a:srgbClr val="00B05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latin typeface="+mj-lt"/>
            </a:endParaRPr>
          </a:p>
        </p:txBody>
      </p:sp>
      <p:sp>
        <p:nvSpPr>
          <p:cNvPr id="16" name="TextBox 15">
            <a:extLst>
              <a:ext uri="{FF2B5EF4-FFF2-40B4-BE49-F238E27FC236}">
                <a16:creationId xmlns:a16="http://schemas.microsoft.com/office/drawing/2014/main" id="{ECDC7FA6-1463-4A13-8256-4115F93BDB70}"/>
              </a:ext>
            </a:extLst>
          </p:cNvPr>
          <p:cNvSpPr txBox="1"/>
          <p:nvPr/>
        </p:nvSpPr>
        <p:spPr>
          <a:xfrm>
            <a:off x="5556577" y="5541928"/>
            <a:ext cx="4501229" cy="523220"/>
          </a:xfrm>
          <a:prstGeom prst="rect">
            <a:avLst/>
          </a:prstGeom>
          <a:solidFill>
            <a:srgbClr val="FFC000"/>
          </a:solidFill>
          <a:ln>
            <a:solidFill>
              <a:srgbClr val="000000"/>
            </a:solidFill>
          </a:ln>
        </p:spPr>
        <p:txBody>
          <a:bodyPr wrap="square" rtlCol="0">
            <a:spAutoFit/>
          </a:bodyPr>
          <a:lstStyle/>
          <a:p>
            <a:r>
              <a:rPr lang="en-US" sz="2800" dirty="0">
                <a:solidFill>
                  <a:srgbClr val="000000"/>
                </a:solidFill>
                <a:latin typeface="+mj-lt"/>
              </a:rPr>
              <a:t>This is not accurate reporting.</a:t>
            </a:r>
          </a:p>
        </p:txBody>
      </p:sp>
      <p:sp>
        <p:nvSpPr>
          <p:cNvPr id="17" name="Rectangle 16">
            <a:extLst>
              <a:ext uri="{FF2B5EF4-FFF2-40B4-BE49-F238E27FC236}">
                <a16:creationId xmlns:a16="http://schemas.microsoft.com/office/drawing/2014/main" id="{6D8E5DA9-6B0B-4A8D-9C88-32C98A491B26}"/>
              </a:ext>
            </a:extLst>
          </p:cNvPr>
          <p:cNvSpPr/>
          <p:nvPr/>
        </p:nvSpPr>
        <p:spPr>
          <a:xfrm>
            <a:off x="6506068" y="1134706"/>
            <a:ext cx="1177432" cy="113651"/>
          </a:xfrm>
          <a:prstGeom prst="rect">
            <a:avLst/>
          </a:prstGeom>
          <a:solidFill>
            <a:schemeClr val="accent3">
              <a:alpha val="20000"/>
            </a:schemeClr>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latin typeface="+mj-lt"/>
            </a:endParaRPr>
          </a:p>
        </p:txBody>
      </p:sp>
      <p:sp>
        <p:nvSpPr>
          <p:cNvPr id="18" name="TextBox 17">
            <a:extLst>
              <a:ext uri="{FF2B5EF4-FFF2-40B4-BE49-F238E27FC236}">
                <a16:creationId xmlns:a16="http://schemas.microsoft.com/office/drawing/2014/main" id="{65315AE6-E30A-4701-9831-382E2F0F61FC}"/>
              </a:ext>
            </a:extLst>
          </p:cNvPr>
          <p:cNvSpPr txBox="1"/>
          <p:nvPr/>
        </p:nvSpPr>
        <p:spPr>
          <a:xfrm>
            <a:off x="5600175" y="545946"/>
            <a:ext cx="2850264" cy="400110"/>
          </a:xfrm>
          <a:prstGeom prst="rect">
            <a:avLst/>
          </a:prstGeom>
          <a:solidFill>
            <a:schemeClr val="accent5">
              <a:lumMod val="60000"/>
              <a:lumOff val="40000"/>
            </a:schemeClr>
          </a:solidFill>
        </p:spPr>
        <p:txBody>
          <a:bodyPr wrap="square" rtlCol="0">
            <a:spAutoFit/>
          </a:bodyPr>
          <a:lstStyle/>
          <a:p>
            <a:r>
              <a:rPr lang="en-US" sz="2000" dirty="0">
                <a:solidFill>
                  <a:schemeClr val="bg1"/>
                </a:solidFill>
                <a:latin typeface="+mj-lt"/>
              </a:rPr>
              <a:t>Project is 3 months off BL</a:t>
            </a:r>
          </a:p>
        </p:txBody>
      </p:sp>
      <p:sp>
        <p:nvSpPr>
          <p:cNvPr id="2" name="Rectangle 1">
            <a:extLst>
              <a:ext uri="{FF2B5EF4-FFF2-40B4-BE49-F238E27FC236}">
                <a16:creationId xmlns:a16="http://schemas.microsoft.com/office/drawing/2014/main" id="{212C5800-1552-4374-B23D-2DC52216FFB4}"/>
              </a:ext>
            </a:extLst>
          </p:cNvPr>
          <p:cNvSpPr/>
          <p:nvPr/>
        </p:nvSpPr>
        <p:spPr>
          <a:xfrm>
            <a:off x="4296423" y="4297971"/>
            <a:ext cx="408940" cy="105805"/>
          </a:xfrm>
          <a:prstGeom prst="rect">
            <a:avLst/>
          </a:prstGeom>
          <a:solidFill>
            <a:schemeClr val="accent2">
              <a:alpha val="20000"/>
            </a:schemeClr>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latin typeface="+mj-lt"/>
            </a:endParaRPr>
          </a:p>
        </p:txBody>
      </p:sp>
      <p:sp>
        <p:nvSpPr>
          <p:cNvPr id="19" name="Rectangle 18">
            <a:extLst>
              <a:ext uri="{FF2B5EF4-FFF2-40B4-BE49-F238E27FC236}">
                <a16:creationId xmlns:a16="http://schemas.microsoft.com/office/drawing/2014/main" id="{FF391A23-D90F-42FA-8776-7BFABFA7E84A}"/>
              </a:ext>
            </a:extLst>
          </p:cNvPr>
          <p:cNvSpPr/>
          <p:nvPr/>
        </p:nvSpPr>
        <p:spPr>
          <a:xfrm>
            <a:off x="2121420" y="6463442"/>
            <a:ext cx="1112605" cy="139700"/>
          </a:xfrm>
          <a:prstGeom prst="rect">
            <a:avLst/>
          </a:prstGeom>
          <a:solidFill>
            <a:schemeClr val="accent2">
              <a:alpha val="20000"/>
            </a:schemeClr>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latin typeface="+mj-lt"/>
            </a:endParaRPr>
          </a:p>
        </p:txBody>
      </p:sp>
      <p:sp>
        <p:nvSpPr>
          <p:cNvPr id="14" name="Arrow: Right 13">
            <a:extLst>
              <a:ext uri="{FF2B5EF4-FFF2-40B4-BE49-F238E27FC236}">
                <a16:creationId xmlns:a16="http://schemas.microsoft.com/office/drawing/2014/main" id="{3BD499F2-CBB8-A557-B46D-A2C7F8C4AB17}"/>
              </a:ext>
            </a:extLst>
          </p:cNvPr>
          <p:cNvSpPr/>
          <p:nvPr/>
        </p:nvSpPr>
        <p:spPr>
          <a:xfrm rot="18909689">
            <a:off x="3323023" y="4739394"/>
            <a:ext cx="1312884" cy="205352"/>
          </a:xfrm>
          <a:prstGeom prst="rightArrow">
            <a:avLst/>
          </a:prstGeom>
          <a:solidFill>
            <a:srgbClr val="045594"/>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latin typeface="+mj-lt"/>
            </a:endParaRPr>
          </a:p>
        </p:txBody>
      </p:sp>
      <p:sp>
        <p:nvSpPr>
          <p:cNvPr id="15" name="Arrow: Right 14">
            <a:extLst>
              <a:ext uri="{FF2B5EF4-FFF2-40B4-BE49-F238E27FC236}">
                <a16:creationId xmlns:a16="http://schemas.microsoft.com/office/drawing/2014/main" id="{A634D97A-903D-F037-CDBA-9ACA84CA6514}"/>
              </a:ext>
            </a:extLst>
          </p:cNvPr>
          <p:cNvSpPr/>
          <p:nvPr/>
        </p:nvSpPr>
        <p:spPr>
          <a:xfrm rot="7886926">
            <a:off x="3029851" y="6239010"/>
            <a:ext cx="395246" cy="222255"/>
          </a:xfrm>
          <a:prstGeom prst="rightArrow">
            <a:avLst>
              <a:gd name="adj1" fmla="val 45737"/>
              <a:gd name="adj2" fmla="val 50000"/>
            </a:avLst>
          </a:prstGeom>
          <a:solidFill>
            <a:srgbClr val="045594"/>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latin typeface="+mj-lt"/>
            </a:endParaRPr>
          </a:p>
        </p:txBody>
      </p:sp>
      <p:sp>
        <p:nvSpPr>
          <p:cNvPr id="8" name="TextBox 7">
            <a:extLst>
              <a:ext uri="{FF2B5EF4-FFF2-40B4-BE49-F238E27FC236}">
                <a16:creationId xmlns:a16="http://schemas.microsoft.com/office/drawing/2014/main" id="{FB95397F-50C9-4C50-BD53-D0AC9514569A}"/>
              </a:ext>
            </a:extLst>
          </p:cNvPr>
          <p:cNvSpPr txBox="1"/>
          <p:nvPr/>
        </p:nvSpPr>
        <p:spPr>
          <a:xfrm>
            <a:off x="2096391" y="4909549"/>
            <a:ext cx="3342156" cy="1323439"/>
          </a:xfrm>
          <a:prstGeom prst="rect">
            <a:avLst/>
          </a:prstGeom>
          <a:solidFill>
            <a:srgbClr val="045594"/>
          </a:solidFill>
          <a:ln>
            <a:solidFill>
              <a:srgbClr val="000000"/>
            </a:solidFill>
          </a:ln>
        </p:spPr>
        <p:txBody>
          <a:bodyPr wrap="square" rtlCol="0">
            <a:spAutoFit/>
          </a:bodyPr>
          <a:lstStyle/>
          <a:p>
            <a:r>
              <a:rPr lang="en-US" sz="2000" dirty="0">
                <a:solidFill>
                  <a:schemeClr val="bg1"/>
                </a:solidFill>
                <a:latin typeface="+mj-lt"/>
              </a:rPr>
              <a:t>These do not match. 5 vs 44 requires different acquisition time. This could affect schedule. Which is correct?</a:t>
            </a:r>
          </a:p>
        </p:txBody>
      </p:sp>
      <p:pic>
        <p:nvPicPr>
          <p:cNvPr id="23" name="Picture 22">
            <a:extLst>
              <a:ext uri="{FF2B5EF4-FFF2-40B4-BE49-F238E27FC236}">
                <a16:creationId xmlns:a16="http://schemas.microsoft.com/office/drawing/2014/main" id="{8608B4FA-7AC8-A530-0492-43F8E0E7C986}"/>
              </a:ext>
            </a:extLst>
          </p:cNvPr>
          <p:cNvPicPr>
            <a:picLocks noChangeAspect="1"/>
          </p:cNvPicPr>
          <p:nvPr/>
        </p:nvPicPr>
        <p:blipFill>
          <a:blip r:embed="rId4"/>
          <a:stretch>
            <a:fillRect/>
          </a:stretch>
        </p:blipFill>
        <p:spPr>
          <a:xfrm>
            <a:off x="9819794" y="1200201"/>
            <a:ext cx="2004562" cy="371730"/>
          </a:xfrm>
          <a:prstGeom prst="rect">
            <a:avLst/>
          </a:prstGeom>
          <a:ln w="76200">
            <a:solidFill>
              <a:srgbClr val="045594"/>
            </a:solidFill>
          </a:ln>
        </p:spPr>
      </p:pic>
      <p:sp>
        <p:nvSpPr>
          <p:cNvPr id="25" name="Arrow: Right 24">
            <a:extLst>
              <a:ext uri="{FF2B5EF4-FFF2-40B4-BE49-F238E27FC236}">
                <a16:creationId xmlns:a16="http://schemas.microsoft.com/office/drawing/2014/main" id="{0761A194-C672-1BDB-012F-080C62CF585B}"/>
              </a:ext>
            </a:extLst>
          </p:cNvPr>
          <p:cNvSpPr/>
          <p:nvPr/>
        </p:nvSpPr>
        <p:spPr>
          <a:xfrm rot="18909689">
            <a:off x="10588456" y="1767630"/>
            <a:ext cx="649182" cy="190889"/>
          </a:xfrm>
          <a:prstGeom prst="rightArrow">
            <a:avLst/>
          </a:prstGeom>
          <a:solidFill>
            <a:srgbClr val="C39BE1"/>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00000"/>
              </a:solidFill>
              <a:latin typeface="+mj-lt"/>
            </a:endParaRPr>
          </a:p>
        </p:txBody>
      </p:sp>
      <p:sp>
        <p:nvSpPr>
          <p:cNvPr id="24" name="TextBox 23">
            <a:extLst>
              <a:ext uri="{FF2B5EF4-FFF2-40B4-BE49-F238E27FC236}">
                <a16:creationId xmlns:a16="http://schemas.microsoft.com/office/drawing/2014/main" id="{5D938999-CAFC-320D-7955-E6EAAFB931D0}"/>
              </a:ext>
            </a:extLst>
          </p:cNvPr>
          <p:cNvSpPr txBox="1"/>
          <p:nvPr/>
        </p:nvSpPr>
        <p:spPr>
          <a:xfrm>
            <a:off x="9911119" y="2072986"/>
            <a:ext cx="2151522" cy="3170099"/>
          </a:xfrm>
          <a:prstGeom prst="rect">
            <a:avLst/>
          </a:prstGeom>
          <a:solidFill>
            <a:srgbClr val="C39BE1"/>
          </a:solidFill>
          <a:ln>
            <a:solidFill>
              <a:srgbClr val="000000"/>
            </a:solidFill>
          </a:ln>
        </p:spPr>
        <p:txBody>
          <a:bodyPr wrap="square" rtlCol="0">
            <a:spAutoFit/>
          </a:bodyPr>
          <a:lstStyle/>
          <a:p>
            <a:r>
              <a:rPr lang="en-US" sz="2000" dirty="0">
                <a:solidFill>
                  <a:srgbClr val="000000"/>
                </a:solidFill>
                <a:latin typeface="+mj-lt"/>
              </a:rPr>
              <a:t>Current schedule allows for 18 months for </a:t>
            </a:r>
          </a:p>
          <a:p>
            <a:r>
              <a:rPr lang="en-US" sz="2000" dirty="0">
                <a:solidFill>
                  <a:srgbClr val="000000"/>
                </a:solidFill>
                <a:latin typeface="+mj-lt"/>
              </a:rPr>
              <a:t>ROW acquisition. </a:t>
            </a:r>
          </a:p>
          <a:p>
            <a:endParaRPr lang="en-US" sz="2000" dirty="0">
              <a:solidFill>
                <a:srgbClr val="000000"/>
              </a:solidFill>
              <a:latin typeface="+mj-lt"/>
            </a:endParaRPr>
          </a:p>
          <a:p>
            <a:r>
              <a:rPr lang="en-US" sz="2000" dirty="0">
                <a:solidFill>
                  <a:srgbClr val="000000"/>
                </a:solidFill>
                <a:latin typeface="+mj-lt"/>
              </a:rPr>
              <a:t>5 parcels = 12 months</a:t>
            </a:r>
          </a:p>
          <a:p>
            <a:endParaRPr lang="en-US" sz="2000" dirty="0">
              <a:solidFill>
                <a:srgbClr val="000000"/>
              </a:solidFill>
              <a:latin typeface="+mj-lt"/>
            </a:endParaRPr>
          </a:p>
          <a:p>
            <a:r>
              <a:rPr lang="en-US" sz="2000" dirty="0">
                <a:solidFill>
                  <a:srgbClr val="000000"/>
                </a:solidFill>
                <a:latin typeface="+mj-lt"/>
              </a:rPr>
              <a:t>44 parcels = 18 months or more</a:t>
            </a:r>
          </a:p>
        </p:txBody>
      </p:sp>
      <p:sp>
        <p:nvSpPr>
          <p:cNvPr id="9" name="TextBox 8">
            <a:extLst>
              <a:ext uri="{FF2B5EF4-FFF2-40B4-BE49-F238E27FC236}">
                <a16:creationId xmlns:a16="http://schemas.microsoft.com/office/drawing/2014/main" id="{576B8563-CD58-449C-9D2C-7E6954281580}"/>
              </a:ext>
            </a:extLst>
          </p:cNvPr>
          <p:cNvSpPr txBox="1"/>
          <p:nvPr/>
        </p:nvSpPr>
        <p:spPr>
          <a:xfrm>
            <a:off x="6290717" y="2072986"/>
            <a:ext cx="3170787" cy="707886"/>
          </a:xfrm>
          <a:prstGeom prst="rect">
            <a:avLst/>
          </a:prstGeom>
          <a:solidFill>
            <a:schemeClr val="accent5">
              <a:lumMod val="60000"/>
              <a:lumOff val="40000"/>
            </a:schemeClr>
          </a:solidFill>
          <a:ln w="9525">
            <a:solidFill>
              <a:srgbClr val="000000"/>
            </a:solidFill>
          </a:ln>
        </p:spPr>
        <p:txBody>
          <a:bodyPr wrap="square" rtlCol="0">
            <a:spAutoFit/>
          </a:bodyPr>
          <a:lstStyle/>
          <a:p>
            <a:r>
              <a:rPr lang="en-US" sz="2000" dirty="0">
                <a:solidFill>
                  <a:schemeClr val="bg1"/>
                </a:solidFill>
                <a:latin typeface="+mj-lt"/>
              </a:rPr>
              <a:t>Inaccurate note for months behind BL</a:t>
            </a:r>
          </a:p>
        </p:txBody>
      </p:sp>
      <p:sp>
        <p:nvSpPr>
          <p:cNvPr id="11" name="TextBox 10">
            <a:extLst>
              <a:ext uri="{FF2B5EF4-FFF2-40B4-BE49-F238E27FC236}">
                <a16:creationId xmlns:a16="http://schemas.microsoft.com/office/drawing/2014/main" id="{9B76C05A-4C01-4B7C-820E-D466205FBF98}"/>
              </a:ext>
            </a:extLst>
          </p:cNvPr>
          <p:cNvSpPr txBox="1"/>
          <p:nvPr/>
        </p:nvSpPr>
        <p:spPr>
          <a:xfrm>
            <a:off x="5600175" y="3968722"/>
            <a:ext cx="2313949" cy="1323439"/>
          </a:xfrm>
          <a:prstGeom prst="rect">
            <a:avLst/>
          </a:prstGeom>
          <a:solidFill>
            <a:srgbClr val="00B050"/>
          </a:solidFill>
          <a:ln>
            <a:solidFill>
              <a:srgbClr val="000000"/>
            </a:solidFill>
          </a:ln>
        </p:spPr>
        <p:txBody>
          <a:bodyPr wrap="square" rtlCol="0">
            <a:spAutoFit/>
          </a:bodyPr>
          <a:lstStyle/>
          <a:p>
            <a:r>
              <a:rPr lang="en-US" sz="2000" dirty="0">
                <a:solidFill>
                  <a:schemeClr val="bg1"/>
                </a:solidFill>
                <a:latin typeface="+mj-lt"/>
              </a:rPr>
              <a:t>Since the CR was submitted, the next milestone is correctly written.</a:t>
            </a:r>
          </a:p>
        </p:txBody>
      </p:sp>
      <p:sp>
        <p:nvSpPr>
          <p:cNvPr id="10" name="TextBox 9">
            <a:extLst>
              <a:ext uri="{FF2B5EF4-FFF2-40B4-BE49-F238E27FC236}">
                <a16:creationId xmlns:a16="http://schemas.microsoft.com/office/drawing/2014/main" id="{CC577EB7-E389-478B-A558-E4CC78D15833}"/>
              </a:ext>
            </a:extLst>
          </p:cNvPr>
          <p:cNvSpPr txBox="1"/>
          <p:nvPr/>
        </p:nvSpPr>
        <p:spPr>
          <a:xfrm>
            <a:off x="8208907" y="3711824"/>
            <a:ext cx="1568506" cy="1323439"/>
          </a:xfrm>
          <a:prstGeom prst="rect">
            <a:avLst/>
          </a:prstGeom>
          <a:solidFill>
            <a:schemeClr val="accent4">
              <a:lumMod val="75000"/>
            </a:schemeClr>
          </a:solidFill>
          <a:ln>
            <a:solidFill>
              <a:srgbClr val="000000"/>
            </a:solidFill>
          </a:ln>
        </p:spPr>
        <p:txBody>
          <a:bodyPr wrap="square" rtlCol="0">
            <a:spAutoFit/>
          </a:bodyPr>
          <a:lstStyle/>
          <a:p>
            <a:r>
              <a:rPr lang="en-US" sz="2000" dirty="0">
                <a:solidFill>
                  <a:schemeClr val="bg1"/>
                </a:solidFill>
                <a:latin typeface="+mj-lt"/>
              </a:rPr>
              <a:t>Access what? Proofread to avoid typos</a:t>
            </a:r>
          </a:p>
        </p:txBody>
      </p:sp>
      <p:sp>
        <p:nvSpPr>
          <p:cNvPr id="20" name="Rectangle 19">
            <a:extLst>
              <a:ext uri="{FF2B5EF4-FFF2-40B4-BE49-F238E27FC236}">
                <a16:creationId xmlns:a16="http://schemas.microsoft.com/office/drawing/2014/main" id="{14EB4812-4996-887C-453F-52B06F00D8D7}"/>
              </a:ext>
            </a:extLst>
          </p:cNvPr>
          <p:cNvSpPr/>
          <p:nvPr/>
        </p:nvSpPr>
        <p:spPr>
          <a:xfrm>
            <a:off x="2121420" y="656086"/>
            <a:ext cx="307455" cy="15353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070138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500"/>
                                  </p:stCondLst>
                                  <p:childTnLst>
                                    <p:set>
                                      <p:cBhvr>
                                        <p:cTn id="9" dur="1" fill="hold">
                                          <p:stCondLst>
                                            <p:cond delay="0"/>
                                          </p:stCondLst>
                                        </p:cTn>
                                        <p:tgtEl>
                                          <p:spTgt spid="17"/>
                                        </p:tgtEl>
                                        <p:attrNameLst>
                                          <p:attrName>style.visibility</p:attrName>
                                        </p:attrNameLst>
                                      </p:cBhvr>
                                      <p:to>
                                        <p:strVal val="visible"/>
                                      </p:to>
                                    </p:set>
                                  </p:childTnLst>
                                </p:cTn>
                              </p:par>
                            </p:childTnLst>
                          </p:cTn>
                        </p:par>
                        <p:par>
                          <p:cTn id="10" fill="hold">
                            <p:stCondLst>
                              <p:cond delay="500"/>
                            </p:stCondLst>
                            <p:childTnLst>
                              <p:par>
                                <p:cTn id="11" presetID="1" presetClass="entr" presetSubtype="0" fill="hold" grpId="0" nodeType="afterEffect">
                                  <p:stCondLst>
                                    <p:cond delay="500"/>
                                  </p:stCondLst>
                                  <p:childTnLst>
                                    <p:set>
                                      <p:cBhvr>
                                        <p:cTn id="12" dur="1" fill="hold">
                                          <p:stCondLst>
                                            <p:cond delay="0"/>
                                          </p:stCondLst>
                                        </p:cTn>
                                        <p:tgtEl>
                                          <p:spTgt spid="1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gtEl>
                                        <p:attrNameLst>
                                          <p:attrName>style.visibility</p:attrName>
                                        </p:attrNameLst>
                                      </p:cBhvr>
                                      <p:to>
                                        <p:strVal val="visible"/>
                                      </p:to>
                                    </p:set>
                                  </p:childTnLst>
                                </p:cTn>
                              </p:par>
                            </p:childTnLst>
                          </p:cTn>
                        </p:par>
                        <p:par>
                          <p:cTn id="19" fill="hold">
                            <p:stCondLst>
                              <p:cond delay="0"/>
                            </p:stCondLst>
                            <p:childTnLst>
                              <p:par>
                                <p:cTn id="20" presetID="1" presetClass="entr" presetSubtype="0"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10"/>
                                        </p:tgtEl>
                                        <p:attrNameLst>
                                          <p:attrName>style.visibility</p:attrName>
                                        </p:attrNameLst>
                                      </p:cBhvr>
                                      <p:to>
                                        <p:strVal val="visible"/>
                                      </p:to>
                                    </p:set>
                                  </p:childTnLst>
                                </p:cTn>
                              </p:par>
                              <p:par>
                                <p:cTn id="26" presetID="1" presetClass="entr" presetSubtype="0"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childTnLst>
                                </p:cTn>
                              </p:par>
                              <p:par>
                                <p:cTn id="32" presetID="1" presetClass="entr" presetSubtype="0"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0" nodeType="clickEffect">
                                  <p:stCondLst>
                                    <p:cond delay="0"/>
                                  </p:stCondLst>
                                  <p:childTnLst>
                                    <p:set>
                                      <p:cBhvr>
                                        <p:cTn id="37" dur="1" fill="hold">
                                          <p:stCondLst>
                                            <p:cond delay="0"/>
                                          </p:stCondLst>
                                        </p:cTn>
                                        <p:tgtEl>
                                          <p:spTgt spid="8"/>
                                        </p:tgtEl>
                                        <p:attrNameLst>
                                          <p:attrName>style.visibility</p:attrName>
                                        </p:attrNameLst>
                                      </p:cBhvr>
                                      <p:to>
                                        <p:strVal val="visible"/>
                                      </p:to>
                                    </p:set>
                                  </p:childTnLst>
                                </p:cTn>
                              </p:par>
                              <p:par>
                                <p:cTn id="38" presetID="1" presetClass="entr" presetSubtype="0" fill="hold" grpId="0" nodeType="withEffect">
                                  <p:stCondLst>
                                    <p:cond delay="0"/>
                                  </p:stCondLst>
                                  <p:childTnLst>
                                    <p:set>
                                      <p:cBhvr>
                                        <p:cTn id="39" dur="1" fill="hold">
                                          <p:stCondLst>
                                            <p:cond delay="0"/>
                                          </p:stCondLst>
                                        </p:cTn>
                                        <p:tgtEl>
                                          <p:spTgt spid="15"/>
                                        </p:tgtEl>
                                        <p:attrNameLst>
                                          <p:attrName>style.visibility</p:attrName>
                                        </p:attrNameLst>
                                      </p:cBhvr>
                                      <p:to>
                                        <p:strVal val="visible"/>
                                      </p:to>
                                    </p:set>
                                  </p:childTnLst>
                                </p:cTn>
                              </p:par>
                              <p:par>
                                <p:cTn id="40" presetID="1" presetClass="entr" presetSubtype="0" fill="hold" grpId="0" nodeType="withEffect">
                                  <p:stCondLst>
                                    <p:cond delay="0"/>
                                  </p:stCondLst>
                                  <p:childTnLst>
                                    <p:set>
                                      <p:cBhvr>
                                        <p:cTn id="41" dur="1" fill="hold">
                                          <p:stCondLst>
                                            <p:cond delay="0"/>
                                          </p:stCondLst>
                                        </p:cTn>
                                        <p:tgtEl>
                                          <p:spTgt spid="19"/>
                                        </p:tgtEl>
                                        <p:attrNameLst>
                                          <p:attrName>style.visibility</p:attrName>
                                        </p:attrNameLst>
                                      </p:cBhvr>
                                      <p:to>
                                        <p:strVal val="visible"/>
                                      </p:to>
                                    </p:set>
                                  </p:childTnLst>
                                </p:cTn>
                              </p:par>
                              <p:par>
                                <p:cTn id="42" presetID="1" presetClass="entr" presetSubtype="0" fill="hold" grpId="0" nodeType="withEffect">
                                  <p:stCondLst>
                                    <p:cond delay="0"/>
                                  </p:stCondLst>
                                  <p:childTnLst>
                                    <p:set>
                                      <p:cBhvr>
                                        <p:cTn id="43" dur="1" fill="hold">
                                          <p:stCondLst>
                                            <p:cond delay="0"/>
                                          </p:stCondLst>
                                        </p:cTn>
                                        <p:tgtEl>
                                          <p:spTgt spid="2"/>
                                        </p:tgtEl>
                                        <p:attrNameLst>
                                          <p:attrName>style.visibility</p:attrName>
                                        </p:attrNameLst>
                                      </p:cBhvr>
                                      <p:to>
                                        <p:strVal val="visible"/>
                                      </p:to>
                                    </p:set>
                                  </p:childTnLst>
                                </p:cTn>
                              </p:par>
                              <p:par>
                                <p:cTn id="44" presetID="1" presetClass="entr" presetSubtype="0" fill="hold" grpId="0" nodeType="withEffect">
                                  <p:stCondLst>
                                    <p:cond delay="0"/>
                                  </p:stCondLst>
                                  <p:childTnLst>
                                    <p:set>
                                      <p:cBhvr>
                                        <p:cTn id="45" dur="1" fill="hold">
                                          <p:stCondLst>
                                            <p:cond delay="0"/>
                                          </p:stCondLst>
                                        </p:cTn>
                                        <p:tgtEl>
                                          <p:spTgt spid="14"/>
                                        </p:tgtEl>
                                        <p:attrNameLst>
                                          <p:attrName>style.visibility</p:attrName>
                                        </p:attrNameLst>
                                      </p:cBhvr>
                                      <p:to>
                                        <p:strVal val="visible"/>
                                      </p:to>
                                    </p:set>
                                  </p:childTnLst>
                                </p:cTn>
                              </p:par>
                            </p:childTnLst>
                          </p:cTn>
                        </p:par>
                        <p:par>
                          <p:cTn id="46" fill="hold">
                            <p:stCondLst>
                              <p:cond delay="0"/>
                            </p:stCondLst>
                            <p:childTnLst>
                              <p:par>
                                <p:cTn id="47" presetID="53" presetClass="entr" presetSubtype="16" fill="hold" nodeType="afterEffect">
                                  <p:stCondLst>
                                    <p:cond delay="500"/>
                                  </p:stCondLst>
                                  <p:childTnLst>
                                    <p:set>
                                      <p:cBhvr>
                                        <p:cTn id="48" dur="1" fill="hold">
                                          <p:stCondLst>
                                            <p:cond delay="0"/>
                                          </p:stCondLst>
                                        </p:cTn>
                                        <p:tgtEl>
                                          <p:spTgt spid="23"/>
                                        </p:tgtEl>
                                        <p:attrNameLst>
                                          <p:attrName>style.visibility</p:attrName>
                                        </p:attrNameLst>
                                      </p:cBhvr>
                                      <p:to>
                                        <p:strVal val="visible"/>
                                      </p:to>
                                    </p:set>
                                    <p:anim calcmode="lin" valueType="num">
                                      <p:cBhvr>
                                        <p:cTn id="49" dur="1000" fill="hold"/>
                                        <p:tgtEl>
                                          <p:spTgt spid="23"/>
                                        </p:tgtEl>
                                        <p:attrNameLst>
                                          <p:attrName>ppt_w</p:attrName>
                                        </p:attrNameLst>
                                      </p:cBhvr>
                                      <p:tavLst>
                                        <p:tav tm="0">
                                          <p:val>
                                            <p:fltVal val="0"/>
                                          </p:val>
                                        </p:tav>
                                        <p:tav tm="100000">
                                          <p:val>
                                            <p:strVal val="#ppt_w"/>
                                          </p:val>
                                        </p:tav>
                                      </p:tavLst>
                                    </p:anim>
                                    <p:anim calcmode="lin" valueType="num">
                                      <p:cBhvr>
                                        <p:cTn id="50" dur="1000" fill="hold"/>
                                        <p:tgtEl>
                                          <p:spTgt spid="23"/>
                                        </p:tgtEl>
                                        <p:attrNameLst>
                                          <p:attrName>ppt_h</p:attrName>
                                        </p:attrNameLst>
                                      </p:cBhvr>
                                      <p:tavLst>
                                        <p:tav tm="0">
                                          <p:val>
                                            <p:fltVal val="0"/>
                                          </p:val>
                                        </p:tav>
                                        <p:tav tm="100000">
                                          <p:val>
                                            <p:strVal val="#ppt_h"/>
                                          </p:val>
                                        </p:tav>
                                      </p:tavLst>
                                    </p:anim>
                                    <p:animEffect transition="in" filter="fade">
                                      <p:cBhvr>
                                        <p:cTn id="51" dur="1000"/>
                                        <p:tgtEl>
                                          <p:spTgt spid="23"/>
                                        </p:tgtEl>
                                      </p:cBhvr>
                                    </p:animEffect>
                                  </p:childTnLst>
                                </p:cTn>
                              </p:par>
                            </p:childTnLst>
                          </p:cTn>
                        </p:par>
                        <p:par>
                          <p:cTn id="52" fill="hold">
                            <p:stCondLst>
                              <p:cond delay="1500"/>
                            </p:stCondLst>
                            <p:childTnLst>
                              <p:par>
                                <p:cTn id="53" presetID="1" presetClass="entr" presetSubtype="0" fill="hold" grpId="0" nodeType="afterEffect">
                                  <p:stCondLst>
                                    <p:cond delay="750"/>
                                  </p:stCondLst>
                                  <p:childTnLst>
                                    <p:set>
                                      <p:cBhvr>
                                        <p:cTn id="54" dur="1" fill="hold">
                                          <p:stCondLst>
                                            <p:cond delay="0"/>
                                          </p:stCondLst>
                                        </p:cTn>
                                        <p:tgtEl>
                                          <p:spTgt spid="24"/>
                                        </p:tgtEl>
                                        <p:attrNameLst>
                                          <p:attrName>style.visibility</p:attrName>
                                        </p:attrNameLst>
                                      </p:cBhvr>
                                      <p:to>
                                        <p:strVal val="visible"/>
                                      </p:to>
                                    </p:set>
                                  </p:childTnLst>
                                </p:cTn>
                              </p:par>
                              <p:par>
                                <p:cTn id="55" presetID="1" presetClass="entr" presetSubtype="0" fill="hold" grpId="0" nodeType="withEffect">
                                  <p:stCondLst>
                                    <p:cond delay="750"/>
                                  </p:stCondLst>
                                  <p:childTnLst>
                                    <p:set>
                                      <p:cBhvr>
                                        <p:cTn id="56" dur="1" fill="hold">
                                          <p:stCondLst>
                                            <p:cond delay="0"/>
                                          </p:stCondLst>
                                        </p:cTn>
                                        <p:tgtEl>
                                          <p:spTgt spid="25"/>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3" grpId="0" animBg="1"/>
      <p:bldP spid="12" grpId="0" animBg="1"/>
      <p:bldP spid="13" grpId="0" animBg="1"/>
      <p:bldP spid="16" grpId="0" animBg="1"/>
      <p:bldP spid="17" grpId="0" animBg="1"/>
      <p:bldP spid="18" grpId="0" animBg="1"/>
      <p:bldP spid="2" grpId="0" animBg="1"/>
      <p:bldP spid="19" grpId="0" animBg="1"/>
      <p:bldP spid="14" grpId="0" animBg="1"/>
      <p:bldP spid="15" grpId="0" animBg="1"/>
      <p:bldP spid="8" grpId="0" animBg="1"/>
      <p:bldP spid="25" grpId="0" animBg="1"/>
      <p:bldP spid="24" grpId="0" animBg="1"/>
      <p:bldP spid="9" grpId="0" animBg="1"/>
      <p:bldP spid="11" grpId="0" animBg="1"/>
      <p:bldP spid="10"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B9F8B0C2-5635-4468-B9DB-4AF916920777}"/>
              </a:ext>
            </a:extLst>
          </p:cNvPr>
          <p:cNvPicPr>
            <a:picLocks noGrp="1" noChangeAspect="1"/>
          </p:cNvPicPr>
          <p:nvPr>
            <p:ph idx="1"/>
          </p:nvPr>
        </p:nvPicPr>
        <p:blipFill>
          <a:blip r:embed="rId3"/>
          <a:stretch>
            <a:fillRect/>
          </a:stretch>
        </p:blipFill>
        <p:spPr>
          <a:xfrm>
            <a:off x="2017448" y="667382"/>
            <a:ext cx="8072776" cy="6032493"/>
          </a:xfrm>
          <a:ln w="76200">
            <a:solidFill>
              <a:srgbClr val="158150"/>
            </a:solidFill>
          </a:ln>
        </p:spPr>
      </p:pic>
      <p:sp>
        <p:nvSpPr>
          <p:cNvPr id="4" name="TextBox 3">
            <a:extLst>
              <a:ext uri="{FF2B5EF4-FFF2-40B4-BE49-F238E27FC236}">
                <a16:creationId xmlns:a16="http://schemas.microsoft.com/office/drawing/2014/main" id="{D1A41CC1-9FE0-4159-8771-F1FF58547FF2}"/>
              </a:ext>
            </a:extLst>
          </p:cNvPr>
          <p:cNvSpPr txBox="1"/>
          <p:nvPr/>
        </p:nvSpPr>
        <p:spPr>
          <a:xfrm rot="18739669">
            <a:off x="80976" y="1333555"/>
            <a:ext cx="2292263" cy="769441"/>
          </a:xfrm>
          <a:prstGeom prst="rect">
            <a:avLst/>
          </a:prstGeom>
          <a:noFill/>
        </p:spPr>
        <p:txBody>
          <a:bodyPr wrap="square" rtlCol="0">
            <a:spAutoFit/>
          </a:bodyPr>
          <a:lstStyle/>
          <a:p>
            <a:r>
              <a:rPr lang="en-US" sz="4400" b="1" dirty="0">
                <a:solidFill>
                  <a:srgbClr val="158150"/>
                </a:solidFill>
                <a:effectLst>
                  <a:outerShdw blurRad="101600" dist="50800" dir="5400000" algn="ctr" rotWithShape="0">
                    <a:schemeClr val="bg1"/>
                  </a:outerShdw>
                </a:effectLst>
                <a:latin typeface="+mj-lt"/>
              </a:rPr>
              <a:t>Budget</a:t>
            </a:r>
          </a:p>
        </p:txBody>
      </p:sp>
      <p:sp>
        <p:nvSpPr>
          <p:cNvPr id="7" name="Rectangle 6">
            <a:extLst>
              <a:ext uri="{FF2B5EF4-FFF2-40B4-BE49-F238E27FC236}">
                <a16:creationId xmlns:a16="http://schemas.microsoft.com/office/drawing/2014/main" id="{62F9A6D1-CBF3-407C-83CD-1126D45600CB}"/>
              </a:ext>
            </a:extLst>
          </p:cNvPr>
          <p:cNvSpPr/>
          <p:nvPr/>
        </p:nvSpPr>
        <p:spPr>
          <a:xfrm>
            <a:off x="6096001" y="3683629"/>
            <a:ext cx="1764168" cy="659145"/>
          </a:xfrm>
          <a:prstGeom prst="rect">
            <a:avLst/>
          </a:prstGeom>
          <a:solidFill>
            <a:schemeClr val="accent3">
              <a:alpha val="20000"/>
            </a:schemeClr>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latin typeface="+mj-lt"/>
            </a:endParaRPr>
          </a:p>
        </p:txBody>
      </p:sp>
      <p:sp>
        <p:nvSpPr>
          <p:cNvPr id="12" name="Arrow: Right 11">
            <a:extLst>
              <a:ext uri="{FF2B5EF4-FFF2-40B4-BE49-F238E27FC236}">
                <a16:creationId xmlns:a16="http://schemas.microsoft.com/office/drawing/2014/main" id="{652D3BE6-EABF-4C2F-AC46-A27EABC31167}"/>
              </a:ext>
            </a:extLst>
          </p:cNvPr>
          <p:cNvSpPr/>
          <p:nvPr/>
        </p:nvSpPr>
        <p:spPr>
          <a:xfrm rot="11129414" flipV="1">
            <a:off x="6456672" y="4263647"/>
            <a:ext cx="2697359" cy="364662"/>
          </a:xfrm>
          <a:prstGeom prst="rightArrow">
            <a:avLst>
              <a:gd name="adj1" fmla="val 38551"/>
              <a:gd name="adj2" fmla="val 50000"/>
            </a:avLst>
          </a:prstGeom>
          <a:solidFill>
            <a:schemeClr val="accent6">
              <a:lumMod val="60000"/>
              <a:lumOff val="40000"/>
            </a:schemeClr>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latin typeface="+mj-lt"/>
            </a:endParaRPr>
          </a:p>
        </p:txBody>
      </p:sp>
      <p:sp>
        <p:nvSpPr>
          <p:cNvPr id="16" name="TextBox 15">
            <a:extLst>
              <a:ext uri="{FF2B5EF4-FFF2-40B4-BE49-F238E27FC236}">
                <a16:creationId xmlns:a16="http://schemas.microsoft.com/office/drawing/2014/main" id="{ECDC7FA6-1463-4A13-8256-4115F93BDB70}"/>
              </a:ext>
            </a:extLst>
          </p:cNvPr>
          <p:cNvSpPr txBox="1"/>
          <p:nvPr/>
        </p:nvSpPr>
        <p:spPr>
          <a:xfrm>
            <a:off x="3056008" y="5404443"/>
            <a:ext cx="5970810" cy="954107"/>
          </a:xfrm>
          <a:prstGeom prst="rect">
            <a:avLst/>
          </a:prstGeom>
          <a:solidFill>
            <a:srgbClr val="FFC000"/>
          </a:solidFill>
          <a:ln>
            <a:solidFill>
              <a:srgbClr val="000000"/>
            </a:solidFill>
          </a:ln>
        </p:spPr>
        <p:txBody>
          <a:bodyPr wrap="square" rtlCol="0">
            <a:spAutoFit/>
          </a:bodyPr>
          <a:lstStyle/>
          <a:p>
            <a:r>
              <a:rPr lang="en-US" sz="2800" dirty="0">
                <a:solidFill>
                  <a:srgbClr val="000000"/>
                </a:solidFill>
                <a:latin typeface="+mj-lt"/>
              </a:rPr>
              <a:t>This is not accurate reporting due to the note about Utilities not being correct. </a:t>
            </a:r>
          </a:p>
        </p:txBody>
      </p:sp>
      <p:sp>
        <p:nvSpPr>
          <p:cNvPr id="17" name="Rectangle 16">
            <a:extLst>
              <a:ext uri="{FF2B5EF4-FFF2-40B4-BE49-F238E27FC236}">
                <a16:creationId xmlns:a16="http://schemas.microsoft.com/office/drawing/2014/main" id="{6D8E5DA9-6B0B-4A8D-9C88-32C98A491B26}"/>
              </a:ext>
            </a:extLst>
          </p:cNvPr>
          <p:cNvSpPr/>
          <p:nvPr/>
        </p:nvSpPr>
        <p:spPr>
          <a:xfrm>
            <a:off x="7428062" y="2471850"/>
            <a:ext cx="641351" cy="278151"/>
          </a:xfrm>
          <a:prstGeom prst="rect">
            <a:avLst/>
          </a:prstGeom>
          <a:solidFill>
            <a:schemeClr val="accent3">
              <a:alpha val="20000"/>
            </a:schemeClr>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latin typeface="+mj-lt"/>
            </a:endParaRPr>
          </a:p>
        </p:txBody>
      </p:sp>
      <p:sp>
        <p:nvSpPr>
          <p:cNvPr id="22" name="Arrow: Right 21">
            <a:extLst>
              <a:ext uri="{FF2B5EF4-FFF2-40B4-BE49-F238E27FC236}">
                <a16:creationId xmlns:a16="http://schemas.microsoft.com/office/drawing/2014/main" id="{82ADBB6D-AC49-4968-8AFE-0C21CFE7E4D9}"/>
              </a:ext>
            </a:extLst>
          </p:cNvPr>
          <p:cNvSpPr/>
          <p:nvPr/>
        </p:nvSpPr>
        <p:spPr>
          <a:xfrm rot="9227559">
            <a:off x="7374036" y="3645899"/>
            <a:ext cx="1144799" cy="278151"/>
          </a:xfrm>
          <a:prstGeom prst="rightArrow">
            <a:avLst/>
          </a:prstGeom>
          <a:solidFill>
            <a:srgbClr val="045594"/>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latin typeface="+mj-lt"/>
            </a:endParaRPr>
          </a:p>
        </p:txBody>
      </p:sp>
      <p:sp>
        <p:nvSpPr>
          <p:cNvPr id="24" name="Arrow: Right 23">
            <a:extLst>
              <a:ext uri="{FF2B5EF4-FFF2-40B4-BE49-F238E27FC236}">
                <a16:creationId xmlns:a16="http://schemas.microsoft.com/office/drawing/2014/main" id="{3A023412-3BF4-47A3-9AB8-CABD0D5DC8DB}"/>
              </a:ext>
            </a:extLst>
          </p:cNvPr>
          <p:cNvSpPr/>
          <p:nvPr/>
        </p:nvSpPr>
        <p:spPr>
          <a:xfrm rot="2090351">
            <a:off x="5432568" y="3437300"/>
            <a:ext cx="806511" cy="294788"/>
          </a:xfrm>
          <a:prstGeom prst="rightArrow">
            <a:avLst/>
          </a:prstGeom>
          <a:solidFill>
            <a:srgbClr val="08A841"/>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latin typeface="+mj-lt"/>
            </a:endParaRPr>
          </a:p>
        </p:txBody>
      </p:sp>
      <p:sp>
        <p:nvSpPr>
          <p:cNvPr id="9" name="TextBox 8">
            <a:extLst>
              <a:ext uri="{FF2B5EF4-FFF2-40B4-BE49-F238E27FC236}">
                <a16:creationId xmlns:a16="http://schemas.microsoft.com/office/drawing/2014/main" id="{576B8563-CD58-449C-9D2C-7E6954281580}"/>
              </a:ext>
            </a:extLst>
          </p:cNvPr>
          <p:cNvSpPr txBox="1"/>
          <p:nvPr/>
        </p:nvSpPr>
        <p:spPr>
          <a:xfrm>
            <a:off x="8324246" y="2735410"/>
            <a:ext cx="1807830" cy="1015663"/>
          </a:xfrm>
          <a:prstGeom prst="rect">
            <a:avLst/>
          </a:prstGeom>
          <a:solidFill>
            <a:srgbClr val="045594"/>
          </a:solidFill>
          <a:ln>
            <a:solidFill>
              <a:srgbClr val="000000"/>
            </a:solidFill>
          </a:ln>
        </p:spPr>
        <p:txBody>
          <a:bodyPr wrap="square" rtlCol="0">
            <a:spAutoFit/>
          </a:bodyPr>
          <a:lstStyle/>
          <a:p>
            <a:r>
              <a:rPr lang="en-US" sz="2000" dirty="0">
                <a:solidFill>
                  <a:schemeClr val="bg1"/>
                </a:solidFill>
                <a:latin typeface="+mj-lt"/>
              </a:rPr>
              <a:t>This is accurate since CR is not approved yet.</a:t>
            </a:r>
          </a:p>
        </p:txBody>
      </p:sp>
      <p:sp>
        <p:nvSpPr>
          <p:cNvPr id="3" name="Arrow: Right 2">
            <a:extLst>
              <a:ext uri="{FF2B5EF4-FFF2-40B4-BE49-F238E27FC236}">
                <a16:creationId xmlns:a16="http://schemas.microsoft.com/office/drawing/2014/main" id="{539B0F26-0D74-4E54-9C2F-D1D285D2126E}"/>
              </a:ext>
            </a:extLst>
          </p:cNvPr>
          <p:cNvSpPr/>
          <p:nvPr/>
        </p:nvSpPr>
        <p:spPr>
          <a:xfrm rot="6887905">
            <a:off x="7795639" y="2129260"/>
            <a:ext cx="485812" cy="289299"/>
          </a:xfrm>
          <a:prstGeom prst="rightArrow">
            <a:avLst/>
          </a:prstGeom>
          <a:solidFill>
            <a:srgbClr val="045594"/>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latin typeface="+mj-lt"/>
            </a:endParaRPr>
          </a:p>
        </p:txBody>
      </p:sp>
      <p:sp>
        <p:nvSpPr>
          <p:cNvPr id="18" name="TextBox 17">
            <a:extLst>
              <a:ext uri="{FF2B5EF4-FFF2-40B4-BE49-F238E27FC236}">
                <a16:creationId xmlns:a16="http://schemas.microsoft.com/office/drawing/2014/main" id="{65315AE6-E30A-4701-9831-382E2F0F61FC}"/>
              </a:ext>
            </a:extLst>
          </p:cNvPr>
          <p:cNvSpPr txBox="1"/>
          <p:nvPr/>
        </p:nvSpPr>
        <p:spPr>
          <a:xfrm>
            <a:off x="5739827" y="1115908"/>
            <a:ext cx="4131051" cy="1015663"/>
          </a:xfrm>
          <a:prstGeom prst="rect">
            <a:avLst/>
          </a:prstGeom>
          <a:solidFill>
            <a:srgbClr val="045594"/>
          </a:solidFill>
          <a:ln>
            <a:solidFill>
              <a:srgbClr val="000000"/>
            </a:solidFill>
          </a:ln>
        </p:spPr>
        <p:txBody>
          <a:bodyPr wrap="square" rtlCol="0">
            <a:spAutoFit/>
          </a:bodyPr>
          <a:lstStyle/>
          <a:p>
            <a:r>
              <a:rPr lang="en-US" sz="2000" dirty="0">
                <a:solidFill>
                  <a:schemeClr val="bg1"/>
                </a:solidFill>
                <a:latin typeface="+mj-lt"/>
              </a:rPr>
              <a:t>Until  the first cost estimates are submitted after CR approved, no approval dates will be listed.</a:t>
            </a:r>
          </a:p>
        </p:txBody>
      </p:sp>
      <p:sp>
        <p:nvSpPr>
          <p:cNvPr id="10" name="TextBox 9">
            <a:extLst>
              <a:ext uri="{FF2B5EF4-FFF2-40B4-BE49-F238E27FC236}">
                <a16:creationId xmlns:a16="http://schemas.microsoft.com/office/drawing/2014/main" id="{CC577EB7-E389-478B-A558-E4CC78D15833}"/>
              </a:ext>
            </a:extLst>
          </p:cNvPr>
          <p:cNvSpPr txBox="1"/>
          <p:nvPr/>
        </p:nvSpPr>
        <p:spPr>
          <a:xfrm>
            <a:off x="8914623" y="3983342"/>
            <a:ext cx="2874724" cy="1323439"/>
          </a:xfrm>
          <a:prstGeom prst="rect">
            <a:avLst/>
          </a:prstGeom>
          <a:solidFill>
            <a:schemeClr val="accent6">
              <a:lumMod val="60000"/>
              <a:lumOff val="40000"/>
            </a:schemeClr>
          </a:solidFill>
          <a:ln>
            <a:solidFill>
              <a:srgbClr val="000000"/>
            </a:solidFill>
          </a:ln>
        </p:spPr>
        <p:txBody>
          <a:bodyPr wrap="square" rtlCol="0">
            <a:spAutoFit/>
          </a:bodyPr>
          <a:lstStyle/>
          <a:p>
            <a:r>
              <a:rPr lang="en-US" sz="2000" dirty="0">
                <a:solidFill>
                  <a:srgbClr val="000000"/>
                </a:solidFill>
                <a:latin typeface="+mj-lt"/>
              </a:rPr>
              <a:t>CR are not submitted without all cost estimates included. This note has not been updated. </a:t>
            </a:r>
          </a:p>
        </p:txBody>
      </p:sp>
      <p:sp>
        <p:nvSpPr>
          <p:cNvPr id="23" name="TextBox 22">
            <a:extLst>
              <a:ext uri="{FF2B5EF4-FFF2-40B4-BE49-F238E27FC236}">
                <a16:creationId xmlns:a16="http://schemas.microsoft.com/office/drawing/2014/main" id="{0F65D397-B47D-48CE-B807-63F81A585150}"/>
              </a:ext>
            </a:extLst>
          </p:cNvPr>
          <p:cNvSpPr txBox="1"/>
          <p:nvPr/>
        </p:nvSpPr>
        <p:spPr>
          <a:xfrm>
            <a:off x="2504209" y="2471850"/>
            <a:ext cx="3549627" cy="1015663"/>
          </a:xfrm>
          <a:prstGeom prst="rect">
            <a:avLst/>
          </a:prstGeom>
          <a:solidFill>
            <a:srgbClr val="08A841"/>
          </a:solidFill>
          <a:ln>
            <a:solidFill>
              <a:srgbClr val="000000"/>
            </a:solidFill>
          </a:ln>
        </p:spPr>
        <p:txBody>
          <a:bodyPr wrap="square" rtlCol="0">
            <a:spAutoFit/>
          </a:bodyPr>
          <a:lstStyle/>
          <a:p>
            <a:r>
              <a:rPr lang="en-US" sz="2000" dirty="0">
                <a:solidFill>
                  <a:schemeClr val="bg1"/>
                </a:solidFill>
                <a:latin typeface="+mj-lt"/>
              </a:rPr>
              <a:t>In-house has negative funds. Therefore, a 1625 is needed. This is accurate reporting. </a:t>
            </a:r>
          </a:p>
        </p:txBody>
      </p:sp>
    </p:spTree>
    <p:extLst>
      <p:ext uri="{BB962C8B-B14F-4D97-AF65-F5344CB8AC3E}">
        <p14:creationId xmlns:p14="http://schemas.microsoft.com/office/powerpoint/2010/main" val="731852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500"/>
                                  </p:stCondLst>
                                  <p:childTnLst>
                                    <p:set>
                                      <p:cBhvr>
                                        <p:cTn id="9" dur="1" fill="hold">
                                          <p:stCondLst>
                                            <p:cond delay="0"/>
                                          </p:stCondLst>
                                        </p:cTn>
                                        <p:tgtEl>
                                          <p:spTgt spid="23"/>
                                        </p:tgtEl>
                                        <p:attrNameLst>
                                          <p:attrName>style.visibility</p:attrName>
                                        </p:attrNameLst>
                                      </p:cBhvr>
                                      <p:to>
                                        <p:strVal val="visible"/>
                                      </p:to>
                                    </p:set>
                                  </p:childTnLst>
                                </p:cTn>
                              </p:par>
                              <p:par>
                                <p:cTn id="10" presetID="1" presetClass="entr" presetSubtype="0" fill="hold" grpId="0" nodeType="withEffect">
                                  <p:stCondLst>
                                    <p:cond delay="500"/>
                                  </p:stCondLst>
                                  <p:childTnLst>
                                    <p:set>
                                      <p:cBhvr>
                                        <p:cTn id="11" dur="1" fill="hold">
                                          <p:stCondLst>
                                            <p:cond delay="0"/>
                                          </p:stCondLst>
                                        </p:cTn>
                                        <p:tgtEl>
                                          <p:spTgt spid="24"/>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17"/>
                                        </p:tgtEl>
                                        <p:attrNameLst>
                                          <p:attrName>style.visibility</p:attrName>
                                        </p:attrNameLst>
                                      </p:cBhvr>
                                      <p:to>
                                        <p:strVal val="visible"/>
                                      </p:to>
                                    </p:set>
                                  </p:childTnLst>
                                </p:cTn>
                              </p:par>
                            </p:childTnLst>
                          </p:cTn>
                        </p:par>
                        <p:par>
                          <p:cTn id="16" fill="hold">
                            <p:stCondLst>
                              <p:cond delay="0"/>
                            </p:stCondLst>
                            <p:childTnLst>
                              <p:par>
                                <p:cTn id="17" presetID="1" presetClass="entr" presetSubtype="0" fill="hold" grpId="0" nodeType="afterEffect">
                                  <p:stCondLst>
                                    <p:cond delay="500"/>
                                  </p:stCondLst>
                                  <p:childTnLst>
                                    <p:set>
                                      <p:cBhvr>
                                        <p:cTn id="18" dur="1" fill="hold">
                                          <p:stCondLst>
                                            <p:cond delay="0"/>
                                          </p:stCondLst>
                                        </p:cTn>
                                        <p:tgtEl>
                                          <p:spTgt spid="18"/>
                                        </p:tgtEl>
                                        <p:attrNameLst>
                                          <p:attrName>style.visibility</p:attrName>
                                        </p:attrNameLst>
                                      </p:cBhvr>
                                      <p:to>
                                        <p:strVal val="visible"/>
                                      </p:to>
                                    </p:set>
                                  </p:childTnLst>
                                </p:cTn>
                              </p:par>
                              <p:par>
                                <p:cTn id="19" presetID="1" presetClass="entr" presetSubtype="0" fill="hold" grpId="0" nodeType="withEffect">
                                  <p:stCondLst>
                                    <p:cond delay="500"/>
                                  </p:stCondLst>
                                  <p:childTnLst>
                                    <p:set>
                                      <p:cBhvr>
                                        <p:cTn id="20" dur="1" fill="hold">
                                          <p:stCondLst>
                                            <p:cond delay="0"/>
                                          </p:stCondLst>
                                        </p:cTn>
                                        <p:tgtEl>
                                          <p:spTgt spid="3"/>
                                        </p:tgtEl>
                                        <p:attrNameLst>
                                          <p:attrName>style.visibility</p:attrName>
                                        </p:attrNameLst>
                                      </p:cBhvr>
                                      <p:to>
                                        <p:strVal val="visible"/>
                                      </p:to>
                                    </p:set>
                                  </p:childTnLst>
                                </p:cTn>
                              </p:par>
                            </p:childTnLst>
                          </p:cTn>
                        </p:par>
                        <p:par>
                          <p:cTn id="21" fill="hold">
                            <p:stCondLst>
                              <p:cond delay="500"/>
                            </p:stCondLst>
                            <p:childTnLst>
                              <p:par>
                                <p:cTn id="22" presetID="1" presetClass="entr" presetSubtype="0" fill="hold" grpId="0" nodeType="afterEffect">
                                  <p:stCondLst>
                                    <p:cond delay="750"/>
                                  </p:stCondLst>
                                  <p:childTnLst>
                                    <p:set>
                                      <p:cBhvr>
                                        <p:cTn id="23" dur="1" fill="hold">
                                          <p:stCondLst>
                                            <p:cond delay="0"/>
                                          </p:stCondLst>
                                        </p:cTn>
                                        <p:tgtEl>
                                          <p:spTgt spid="9"/>
                                        </p:tgtEl>
                                        <p:attrNameLst>
                                          <p:attrName>style.visibility</p:attrName>
                                        </p:attrNameLst>
                                      </p:cBhvr>
                                      <p:to>
                                        <p:strVal val="visible"/>
                                      </p:to>
                                    </p:set>
                                  </p:childTnLst>
                                </p:cTn>
                              </p:par>
                              <p:par>
                                <p:cTn id="24" presetID="1" presetClass="entr" presetSubtype="0" fill="hold" grpId="0" nodeType="withEffect">
                                  <p:stCondLst>
                                    <p:cond delay="750"/>
                                  </p:stCondLst>
                                  <p:childTnLst>
                                    <p:set>
                                      <p:cBhvr>
                                        <p:cTn id="25" dur="1" fill="hold">
                                          <p:stCondLst>
                                            <p:cond delay="0"/>
                                          </p:stCondLst>
                                        </p:cTn>
                                        <p:tgtEl>
                                          <p:spTgt spid="22"/>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10"/>
                                        </p:tgtEl>
                                        <p:attrNameLst>
                                          <p:attrName>style.visibility</p:attrName>
                                        </p:attrNameLst>
                                      </p:cBhvr>
                                      <p:to>
                                        <p:strVal val="visible"/>
                                      </p:to>
                                    </p:set>
                                  </p:childTnLst>
                                </p:cTn>
                              </p:par>
                              <p:par>
                                <p:cTn id="30" presetID="1" presetClass="entr" presetSubtype="0" fill="hold" grpId="0" nodeType="withEffect">
                                  <p:stCondLst>
                                    <p:cond delay="0"/>
                                  </p:stCondLst>
                                  <p:childTnLst>
                                    <p:set>
                                      <p:cBhvr>
                                        <p:cTn id="31" dur="1" fill="hold">
                                          <p:stCondLst>
                                            <p:cond delay="0"/>
                                          </p:stCondLst>
                                        </p:cTn>
                                        <p:tgtEl>
                                          <p:spTgt spid="12"/>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2" grpId="0" animBg="1"/>
      <p:bldP spid="16" grpId="0" animBg="1"/>
      <p:bldP spid="17" grpId="0" animBg="1"/>
      <p:bldP spid="22" grpId="0" animBg="1"/>
      <p:bldP spid="24" grpId="0" animBg="1"/>
      <p:bldP spid="9" grpId="0" animBg="1"/>
      <p:bldP spid="3" grpId="0" animBg="1"/>
      <p:bldP spid="18" grpId="0" animBg="1"/>
      <p:bldP spid="10" grpId="0" animBg="1"/>
      <p:bldP spid="23"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ctrTitle"/>
          </p:nvPr>
        </p:nvSpPr>
        <p:spPr>
          <a:xfrm>
            <a:off x="4005070" y="3543896"/>
            <a:ext cx="4181859" cy="579194"/>
          </a:xfrm>
        </p:spPr>
        <p:txBody>
          <a:bodyPr>
            <a:noAutofit/>
          </a:bodyPr>
          <a:lstStyle/>
          <a:p>
            <a:r>
              <a:rPr lang="en-US" sz="6600" dirty="0"/>
              <a:t>Questions?</a:t>
            </a:r>
          </a:p>
        </p:txBody>
      </p:sp>
    </p:spTree>
    <p:extLst>
      <p:ext uri="{BB962C8B-B14F-4D97-AF65-F5344CB8AC3E}">
        <p14:creationId xmlns:p14="http://schemas.microsoft.com/office/powerpoint/2010/main" val="1622978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3B54EA-9215-48BD-A061-76495264C5BD}"/>
              </a:ext>
            </a:extLst>
          </p:cNvPr>
          <p:cNvSpPr>
            <a:spLocks noGrp="1"/>
          </p:cNvSpPr>
          <p:nvPr>
            <p:ph type="title"/>
          </p:nvPr>
        </p:nvSpPr>
        <p:spPr>
          <a:xfrm>
            <a:off x="5008163" y="1644954"/>
            <a:ext cx="6368858" cy="1839631"/>
          </a:xfrm>
        </p:spPr>
        <p:txBody>
          <a:bodyPr vert="horz" lIns="91440" tIns="45720" rIns="91440" bIns="45720" rtlCol="0" anchor="b">
            <a:normAutofit/>
          </a:bodyPr>
          <a:lstStyle/>
          <a:p>
            <a:r>
              <a:rPr lang="en-US" sz="4800" dirty="0"/>
              <a:t>Who is the Audience for the PSR?</a:t>
            </a:r>
          </a:p>
        </p:txBody>
      </p:sp>
      <p:sp>
        <p:nvSpPr>
          <p:cNvPr id="3" name="Content Placeholder 2">
            <a:extLst>
              <a:ext uri="{FF2B5EF4-FFF2-40B4-BE49-F238E27FC236}">
                <a16:creationId xmlns:a16="http://schemas.microsoft.com/office/drawing/2014/main" id="{E0DE8A4D-87F9-4F02-8313-06A9D2EBE1F1}"/>
              </a:ext>
            </a:extLst>
          </p:cNvPr>
          <p:cNvSpPr>
            <a:spLocks noGrp="1"/>
          </p:cNvSpPr>
          <p:nvPr>
            <p:ph idx="1"/>
          </p:nvPr>
        </p:nvSpPr>
        <p:spPr>
          <a:xfrm>
            <a:off x="5456454" y="4293230"/>
            <a:ext cx="5233180" cy="438258"/>
          </a:xfrm>
        </p:spPr>
        <p:txBody>
          <a:bodyPr vert="horz" lIns="91440" tIns="45720" rIns="91440" bIns="45720" rtlCol="0" anchor="t">
            <a:normAutofit fontScale="92500" lnSpcReduction="20000"/>
          </a:bodyPr>
          <a:lstStyle/>
          <a:p>
            <a:pPr marL="0" indent="0">
              <a:buNone/>
            </a:pPr>
            <a:r>
              <a:rPr lang="en-US" sz="3200" dirty="0">
                <a:solidFill>
                  <a:srgbClr val="000000"/>
                </a:solidFill>
                <a:latin typeface="+mj-lt"/>
              </a:rPr>
              <a:t>GDOT Executive Management</a:t>
            </a:r>
          </a:p>
        </p:txBody>
      </p:sp>
      <p:pic>
        <p:nvPicPr>
          <p:cNvPr id="24" name="Graphic 23" descr="Meeting">
            <a:extLst>
              <a:ext uri="{FF2B5EF4-FFF2-40B4-BE49-F238E27FC236}">
                <a16:creationId xmlns:a16="http://schemas.microsoft.com/office/drawing/2014/main" id="{84E2D183-CAA7-4079-BF41-01C6CBD0DD2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80820" y="1426755"/>
            <a:ext cx="4004489" cy="4004489"/>
          </a:xfrm>
          <a:prstGeom prst="rect">
            <a:avLst/>
          </a:prstGeom>
          <a:ln w="15875">
            <a:solidFill>
              <a:srgbClr val="FFFFFF">
                <a:alpha val="40000"/>
              </a:srgbClr>
            </a:solidFill>
          </a:ln>
          <a:effectLst>
            <a:innerShdw blurRad="57150" dist="38100" dir="14460000">
              <a:prstClr val="black">
                <a:alpha val="70000"/>
              </a:prstClr>
            </a:innerShdw>
          </a:effectLst>
        </p:spPr>
      </p:pic>
    </p:spTree>
    <p:extLst>
      <p:ext uri="{BB962C8B-B14F-4D97-AF65-F5344CB8AC3E}">
        <p14:creationId xmlns:p14="http://schemas.microsoft.com/office/powerpoint/2010/main" val="756082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80085E-0453-444F-A676-804C566BA70A}"/>
              </a:ext>
            </a:extLst>
          </p:cNvPr>
          <p:cNvSpPr>
            <a:spLocks noGrp="1"/>
          </p:cNvSpPr>
          <p:nvPr>
            <p:ph type="title"/>
          </p:nvPr>
        </p:nvSpPr>
        <p:spPr>
          <a:xfrm>
            <a:off x="1942700" y="0"/>
            <a:ext cx="8534400" cy="1507067"/>
          </a:xfrm>
        </p:spPr>
        <p:txBody>
          <a:bodyPr>
            <a:normAutofit/>
          </a:bodyPr>
          <a:lstStyle/>
          <a:p>
            <a:r>
              <a:rPr lang="en-US" sz="4800" b="1" dirty="0"/>
              <a:t>PSRs are very </a:t>
            </a:r>
            <a:r>
              <a:rPr lang="en-US" sz="4800" b="1" dirty="0">
                <a:solidFill>
                  <a:srgbClr val="C00000"/>
                </a:solidFill>
              </a:rPr>
              <a:t>Important!</a:t>
            </a:r>
          </a:p>
        </p:txBody>
      </p:sp>
      <p:sp>
        <p:nvSpPr>
          <p:cNvPr id="7" name="Rectangle: Rounded Corners 6">
            <a:extLst>
              <a:ext uri="{FF2B5EF4-FFF2-40B4-BE49-F238E27FC236}">
                <a16:creationId xmlns:a16="http://schemas.microsoft.com/office/drawing/2014/main" id="{AFF7B79A-280B-77E4-B55C-057D0D8354C5}"/>
              </a:ext>
            </a:extLst>
          </p:cNvPr>
          <p:cNvSpPr/>
          <p:nvPr/>
        </p:nvSpPr>
        <p:spPr>
          <a:xfrm>
            <a:off x="514635" y="1987270"/>
            <a:ext cx="11308770" cy="776177"/>
          </a:xfrm>
          <a:prstGeom prst="roundRect">
            <a:avLst/>
          </a:prstGeom>
          <a:solidFill>
            <a:srgbClr val="CDF7E4"/>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7">
            <a:extLst>
              <a:ext uri="{FF2B5EF4-FFF2-40B4-BE49-F238E27FC236}">
                <a16:creationId xmlns:a16="http://schemas.microsoft.com/office/drawing/2014/main" id="{5A5ED7CE-CBFD-ADA1-4FDC-70F33DFD31F3}"/>
              </a:ext>
            </a:extLst>
          </p:cNvPr>
          <p:cNvSpPr/>
          <p:nvPr/>
        </p:nvSpPr>
        <p:spPr>
          <a:xfrm>
            <a:off x="514635" y="2764465"/>
            <a:ext cx="11308770" cy="776177"/>
          </a:xfrm>
          <a:prstGeom prst="roundRect">
            <a:avLst/>
          </a:prstGeom>
          <a:solidFill>
            <a:srgbClr val="8FEDC2"/>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Rounded Corners 8">
            <a:extLst>
              <a:ext uri="{FF2B5EF4-FFF2-40B4-BE49-F238E27FC236}">
                <a16:creationId xmlns:a16="http://schemas.microsoft.com/office/drawing/2014/main" id="{C1405CC9-B0D0-E974-C0A8-39A1D2B153FC}"/>
              </a:ext>
            </a:extLst>
          </p:cNvPr>
          <p:cNvSpPr/>
          <p:nvPr/>
        </p:nvSpPr>
        <p:spPr>
          <a:xfrm>
            <a:off x="514635" y="3540642"/>
            <a:ext cx="11308770" cy="776177"/>
          </a:xfrm>
          <a:prstGeom prst="roundRect">
            <a:avLst/>
          </a:prstGeom>
          <a:solidFill>
            <a:srgbClr val="21CD7F"/>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Rounded Corners 9">
            <a:extLst>
              <a:ext uri="{FF2B5EF4-FFF2-40B4-BE49-F238E27FC236}">
                <a16:creationId xmlns:a16="http://schemas.microsoft.com/office/drawing/2014/main" id="{0320A050-AF96-4C28-1117-F815171713BF}"/>
              </a:ext>
            </a:extLst>
          </p:cNvPr>
          <p:cNvSpPr/>
          <p:nvPr/>
        </p:nvSpPr>
        <p:spPr>
          <a:xfrm>
            <a:off x="514635" y="4316819"/>
            <a:ext cx="11308770" cy="776177"/>
          </a:xfrm>
          <a:prstGeom prst="roundRect">
            <a:avLst/>
          </a:prstGeom>
          <a:solidFill>
            <a:srgbClr val="158150"/>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10">
            <a:extLst>
              <a:ext uri="{FF2B5EF4-FFF2-40B4-BE49-F238E27FC236}">
                <a16:creationId xmlns:a16="http://schemas.microsoft.com/office/drawing/2014/main" id="{DF192C57-8C15-99A4-7A38-504A18E493A2}"/>
              </a:ext>
            </a:extLst>
          </p:cNvPr>
          <p:cNvSpPr/>
          <p:nvPr/>
        </p:nvSpPr>
        <p:spPr>
          <a:xfrm>
            <a:off x="514635" y="5092996"/>
            <a:ext cx="11308770" cy="776177"/>
          </a:xfrm>
          <a:prstGeom prst="roundRect">
            <a:avLst/>
          </a:prstGeom>
          <a:solidFill>
            <a:srgbClr val="0F5D3A"/>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AEAE67C8-592D-437E-9F15-B1C9316BF294}"/>
              </a:ext>
            </a:extLst>
          </p:cNvPr>
          <p:cNvSpPr>
            <a:spLocks noGrp="1"/>
          </p:cNvSpPr>
          <p:nvPr>
            <p:ph idx="1"/>
          </p:nvPr>
        </p:nvSpPr>
        <p:spPr>
          <a:xfrm>
            <a:off x="589063" y="2086753"/>
            <a:ext cx="11390529" cy="4460132"/>
          </a:xfrm>
        </p:spPr>
        <p:txBody>
          <a:bodyPr>
            <a:normAutofit/>
          </a:bodyPr>
          <a:lstStyle/>
          <a:p>
            <a:pPr marL="457200" indent="-457200" algn="l">
              <a:spcAft>
                <a:spcPts val="1800"/>
              </a:spcAft>
              <a:buFont typeface="Wingdings" panose="05000000000000000000" pitchFamily="2" charset="2"/>
              <a:buChar char="Ø"/>
            </a:pPr>
            <a:r>
              <a:rPr lang="en-US" sz="3200" b="0" dirty="0">
                <a:solidFill>
                  <a:srgbClr val="000000"/>
                </a:solidFill>
                <a:latin typeface="+mj-lt"/>
              </a:rPr>
              <a:t>PM Compliance Metric</a:t>
            </a:r>
          </a:p>
          <a:p>
            <a:pPr marL="457200" indent="-457200" algn="l">
              <a:spcAft>
                <a:spcPts val="1800"/>
              </a:spcAft>
              <a:buFont typeface="Wingdings" panose="05000000000000000000" pitchFamily="2" charset="2"/>
              <a:buChar char="Ø"/>
            </a:pPr>
            <a:r>
              <a:rPr lang="en-US" sz="3200" b="0" dirty="0">
                <a:solidFill>
                  <a:srgbClr val="000000"/>
                </a:solidFill>
                <a:latin typeface="+mj-lt"/>
              </a:rPr>
              <a:t>Funding decisions</a:t>
            </a:r>
          </a:p>
          <a:p>
            <a:pPr marL="457200" indent="-457200" algn="l">
              <a:spcAft>
                <a:spcPts val="1800"/>
              </a:spcAft>
              <a:buFont typeface="Wingdings" panose="05000000000000000000" pitchFamily="2" charset="2"/>
              <a:buChar char="Ø"/>
            </a:pPr>
            <a:r>
              <a:rPr lang="en-US" sz="3200" b="0" dirty="0">
                <a:solidFill>
                  <a:srgbClr val="000000"/>
                </a:solidFill>
                <a:latin typeface="+mj-lt"/>
              </a:rPr>
              <a:t>Balance lettings</a:t>
            </a:r>
          </a:p>
          <a:p>
            <a:pPr marL="457200" indent="-457200" algn="l">
              <a:spcAft>
                <a:spcPts val="1800"/>
              </a:spcAft>
              <a:buFont typeface="Wingdings" panose="05000000000000000000" pitchFamily="2" charset="2"/>
              <a:buChar char="Ø"/>
            </a:pPr>
            <a:r>
              <a:rPr lang="en-US" sz="3200" b="0" dirty="0">
                <a:solidFill>
                  <a:schemeClr val="bg1"/>
                </a:solidFill>
                <a:latin typeface="+mj-lt"/>
              </a:rPr>
              <a:t>Commitments to politicians, government officials, and citizens</a:t>
            </a:r>
          </a:p>
          <a:p>
            <a:pPr marL="457200" indent="-457200" algn="l">
              <a:spcAft>
                <a:spcPts val="1800"/>
              </a:spcAft>
              <a:buFont typeface="Wingdings" panose="05000000000000000000" pitchFamily="2" charset="2"/>
              <a:buChar char="Ø"/>
            </a:pPr>
            <a:r>
              <a:rPr lang="en-US" sz="3200" b="0" dirty="0">
                <a:solidFill>
                  <a:schemeClr val="bg1"/>
                </a:solidFill>
                <a:latin typeface="+mj-lt"/>
              </a:rPr>
              <a:t>Communicates to SMEs</a:t>
            </a:r>
          </a:p>
          <a:p>
            <a:pPr algn="l">
              <a:spcAft>
                <a:spcPts val="1800"/>
              </a:spcAft>
            </a:pPr>
            <a:endParaRPr lang="en-US" sz="3200" b="0" dirty="0">
              <a:solidFill>
                <a:srgbClr val="000000"/>
              </a:solidFill>
              <a:latin typeface="+mj-lt"/>
            </a:endParaRPr>
          </a:p>
        </p:txBody>
      </p:sp>
    </p:spTree>
    <p:extLst>
      <p:ext uri="{BB962C8B-B14F-4D97-AF65-F5344CB8AC3E}">
        <p14:creationId xmlns:p14="http://schemas.microsoft.com/office/powerpoint/2010/main" val="29148244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14493C5F-3224-38E5-C3FD-C15087D955C1}"/>
              </a:ext>
            </a:extLst>
          </p:cNvPr>
          <p:cNvSpPr txBox="1">
            <a:spLocks/>
          </p:cNvSpPr>
          <p:nvPr/>
        </p:nvSpPr>
        <p:spPr>
          <a:xfrm>
            <a:off x="1055977" y="2264736"/>
            <a:ext cx="10080045" cy="4440864"/>
          </a:xfrm>
          <a:prstGeom prst="rect">
            <a:avLst/>
          </a:prstGeom>
          <a:solidFill>
            <a:srgbClr val="0F5D3A"/>
          </a:solidFill>
        </p:spPr>
        <p:txBody>
          <a:bodyPr vert="horz" lIns="91440" tIns="45720" rIns="91440" bIns="45720" rtlCol="0" anchor="t">
            <a:noAutofit/>
          </a:bodyPr>
          <a:lstStyle>
            <a:lvl1pPr marL="0" indent="0" algn="ctr" defTabSz="914400" rtl="0" eaLnBrk="1" latinLnBrk="0" hangingPunct="1">
              <a:lnSpc>
                <a:spcPct val="90000"/>
              </a:lnSpc>
              <a:spcBef>
                <a:spcPts val="1000"/>
              </a:spcBef>
              <a:buFont typeface="Arial" panose="020B0604020202020204" pitchFamily="34" charset="0"/>
              <a:buNone/>
              <a:defRPr sz="1800" b="1" kern="1200">
                <a:solidFill>
                  <a:srgbClr val="13784B"/>
                </a:solidFill>
                <a:latin typeface="HelveticaNeueLT Com 55 Roman" panose="020B0604020202020204" pitchFamily="34"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US" sz="3200" b="0" dirty="0">
              <a:solidFill>
                <a:schemeClr val="bg1"/>
              </a:solidFill>
              <a:latin typeface="+mj-lt"/>
            </a:endParaRPr>
          </a:p>
          <a:p>
            <a:endParaRPr lang="en-US" sz="3200" b="0" dirty="0">
              <a:solidFill>
                <a:schemeClr val="bg1"/>
              </a:solidFill>
              <a:latin typeface="+mj-lt"/>
            </a:endParaRPr>
          </a:p>
        </p:txBody>
      </p:sp>
      <p:sp>
        <p:nvSpPr>
          <p:cNvPr id="2" name="Title 1">
            <a:extLst>
              <a:ext uri="{FF2B5EF4-FFF2-40B4-BE49-F238E27FC236}">
                <a16:creationId xmlns:a16="http://schemas.microsoft.com/office/drawing/2014/main" id="{703B54EA-9215-48BD-A061-76495264C5BD}"/>
              </a:ext>
            </a:extLst>
          </p:cNvPr>
          <p:cNvSpPr>
            <a:spLocks noGrp="1"/>
          </p:cNvSpPr>
          <p:nvPr>
            <p:ph type="title"/>
          </p:nvPr>
        </p:nvSpPr>
        <p:spPr>
          <a:xfrm>
            <a:off x="1077616" y="-887820"/>
            <a:ext cx="9788859" cy="2971801"/>
          </a:xfrm>
        </p:spPr>
        <p:txBody>
          <a:bodyPr vert="horz" lIns="91440" tIns="45720" rIns="91440" bIns="45720" rtlCol="0" anchor="b">
            <a:normAutofit/>
          </a:bodyPr>
          <a:lstStyle/>
          <a:p>
            <a:pPr>
              <a:lnSpc>
                <a:spcPct val="90000"/>
              </a:lnSpc>
            </a:pPr>
            <a:r>
              <a:rPr lang="en-US" sz="4800" dirty="0">
                <a:latin typeface="+mj-lt"/>
              </a:rPr>
              <a:t>What is the most important thing for the PM to remember about the PSR?</a:t>
            </a:r>
          </a:p>
        </p:txBody>
      </p:sp>
      <p:sp>
        <p:nvSpPr>
          <p:cNvPr id="3" name="Content Placeholder 2">
            <a:extLst>
              <a:ext uri="{FF2B5EF4-FFF2-40B4-BE49-F238E27FC236}">
                <a16:creationId xmlns:a16="http://schemas.microsoft.com/office/drawing/2014/main" id="{E0DE8A4D-87F9-4F02-8313-06A9D2EBE1F1}"/>
              </a:ext>
            </a:extLst>
          </p:cNvPr>
          <p:cNvSpPr>
            <a:spLocks noGrp="1"/>
          </p:cNvSpPr>
          <p:nvPr>
            <p:ph idx="1"/>
          </p:nvPr>
        </p:nvSpPr>
        <p:spPr>
          <a:xfrm>
            <a:off x="2871441" y="2354580"/>
            <a:ext cx="6449115" cy="3844290"/>
          </a:xfrm>
          <a:solidFill>
            <a:srgbClr val="0F5D3A"/>
          </a:solidFill>
        </p:spPr>
        <p:txBody>
          <a:bodyPr vert="horz" lIns="91440" tIns="45720" rIns="91440" bIns="45720" rtlCol="0" anchor="t">
            <a:noAutofit/>
          </a:bodyPr>
          <a:lstStyle/>
          <a:p>
            <a:pPr marL="0" indent="0">
              <a:buNone/>
            </a:pPr>
            <a:endParaRPr lang="en-US" sz="3200" b="0" dirty="0">
              <a:solidFill>
                <a:schemeClr val="bg1"/>
              </a:solidFill>
              <a:latin typeface="+mj-lt"/>
            </a:endParaRPr>
          </a:p>
          <a:p>
            <a:pPr marL="0" indent="0">
              <a:buNone/>
            </a:pPr>
            <a:endParaRPr lang="en-US" sz="3200" b="0" dirty="0">
              <a:solidFill>
                <a:schemeClr val="bg1"/>
              </a:solidFill>
              <a:latin typeface="+mj-lt"/>
            </a:endParaRPr>
          </a:p>
          <a:p>
            <a:pPr marL="0" indent="0">
              <a:buNone/>
            </a:pPr>
            <a:r>
              <a:rPr lang="en-US" sz="3200" b="0" dirty="0">
                <a:solidFill>
                  <a:schemeClr val="bg1"/>
                </a:solidFill>
                <a:latin typeface="+mj-lt"/>
              </a:rPr>
              <a:t>It must always represent an </a:t>
            </a:r>
            <a:r>
              <a:rPr lang="en-US" sz="3200" b="0" dirty="0">
                <a:solidFill>
                  <a:srgbClr val="FFFF00"/>
                </a:solidFill>
                <a:latin typeface="+mj-lt"/>
              </a:rPr>
              <a:t>accurate picture </a:t>
            </a:r>
            <a:r>
              <a:rPr lang="en-US" sz="3200" b="0" dirty="0">
                <a:solidFill>
                  <a:schemeClr val="bg1"/>
                </a:solidFill>
                <a:latin typeface="+mj-lt"/>
              </a:rPr>
              <a:t>of the status of the project, </a:t>
            </a:r>
            <a:r>
              <a:rPr lang="en-US" sz="3200" b="0" dirty="0">
                <a:solidFill>
                  <a:srgbClr val="FFFF00"/>
                </a:solidFill>
                <a:latin typeface="+mj-lt"/>
              </a:rPr>
              <a:t>up to date</a:t>
            </a:r>
            <a:r>
              <a:rPr lang="en-US" sz="3200" b="0" dirty="0">
                <a:solidFill>
                  <a:schemeClr val="bg1"/>
                </a:solidFill>
                <a:latin typeface="+mj-lt"/>
              </a:rPr>
              <a:t>,  </a:t>
            </a:r>
            <a:r>
              <a:rPr lang="en-US" sz="3200" b="0" u="sng" dirty="0">
                <a:solidFill>
                  <a:schemeClr val="bg1"/>
                </a:solidFill>
                <a:latin typeface="+mj-lt"/>
              </a:rPr>
              <a:t>and</a:t>
            </a:r>
            <a:r>
              <a:rPr lang="en-US" sz="3200" b="0" dirty="0">
                <a:solidFill>
                  <a:schemeClr val="bg1"/>
                </a:solidFill>
                <a:latin typeface="+mj-lt"/>
              </a:rPr>
              <a:t> is </a:t>
            </a:r>
            <a:r>
              <a:rPr lang="en-US" sz="3200" b="0" dirty="0">
                <a:solidFill>
                  <a:srgbClr val="FFFF00"/>
                </a:solidFill>
                <a:latin typeface="+mj-lt"/>
              </a:rPr>
              <a:t>written for GDOT management </a:t>
            </a:r>
            <a:r>
              <a:rPr lang="en-US" sz="3200" b="0" dirty="0">
                <a:solidFill>
                  <a:schemeClr val="bg1"/>
                </a:solidFill>
                <a:latin typeface="+mj-lt"/>
              </a:rPr>
              <a:t>who may not be familiar with the project. </a:t>
            </a:r>
          </a:p>
        </p:txBody>
      </p:sp>
    </p:spTree>
    <p:extLst>
      <p:ext uri="{BB962C8B-B14F-4D97-AF65-F5344CB8AC3E}">
        <p14:creationId xmlns:p14="http://schemas.microsoft.com/office/powerpoint/2010/main" val="2056985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741FA0-CE2D-4ABC-9799-C09C8A223A91}"/>
              </a:ext>
            </a:extLst>
          </p:cNvPr>
          <p:cNvSpPr>
            <a:spLocks noGrp="1"/>
          </p:cNvSpPr>
          <p:nvPr>
            <p:ph type="title"/>
          </p:nvPr>
        </p:nvSpPr>
        <p:spPr>
          <a:xfrm>
            <a:off x="1528381" y="3054682"/>
            <a:ext cx="8534400" cy="2260600"/>
          </a:xfrm>
        </p:spPr>
        <p:txBody>
          <a:bodyPr>
            <a:normAutofit/>
          </a:bodyPr>
          <a:lstStyle/>
          <a:p>
            <a:pPr algn="ctr"/>
            <a:r>
              <a:rPr lang="en-US" sz="3200" b="0" dirty="0">
                <a:solidFill>
                  <a:srgbClr val="000000"/>
                </a:solidFill>
                <a:latin typeface="+mj-lt"/>
              </a:rPr>
              <a:t>Individually take 2 minutes to look at a PSR and identify the areas</a:t>
            </a:r>
            <a:br>
              <a:rPr lang="en-US" sz="3200" b="0" dirty="0">
                <a:solidFill>
                  <a:srgbClr val="000000"/>
                </a:solidFill>
                <a:latin typeface="+mj-lt"/>
              </a:rPr>
            </a:br>
            <a:r>
              <a:rPr lang="en-US" sz="3200" b="0" dirty="0">
                <a:solidFill>
                  <a:srgbClr val="000000"/>
                </a:solidFill>
                <a:latin typeface="+mj-lt"/>
              </a:rPr>
              <a:t> </a:t>
            </a:r>
            <a:br>
              <a:rPr lang="en-US" sz="3200" b="0" dirty="0">
                <a:solidFill>
                  <a:srgbClr val="000000"/>
                </a:solidFill>
                <a:latin typeface="+mj-lt"/>
              </a:rPr>
            </a:br>
            <a:r>
              <a:rPr lang="en-US" sz="3200" b="0" dirty="0">
                <a:solidFill>
                  <a:srgbClr val="000000"/>
                </a:solidFill>
                <a:latin typeface="+mj-lt"/>
              </a:rPr>
              <a:t>(use PSR example 0013724)</a:t>
            </a:r>
          </a:p>
        </p:txBody>
      </p:sp>
      <p:sp>
        <p:nvSpPr>
          <p:cNvPr id="10" name="Title 1">
            <a:extLst>
              <a:ext uri="{FF2B5EF4-FFF2-40B4-BE49-F238E27FC236}">
                <a16:creationId xmlns:a16="http://schemas.microsoft.com/office/drawing/2014/main" id="{320D4175-F2DE-4349-87DF-9C35C2B34F82}"/>
              </a:ext>
            </a:extLst>
          </p:cNvPr>
          <p:cNvSpPr txBox="1">
            <a:spLocks/>
          </p:cNvSpPr>
          <p:nvPr/>
        </p:nvSpPr>
        <p:spPr>
          <a:xfrm>
            <a:off x="1402484" y="789184"/>
            <a:ext cx="9387031" cy="1507067"/>
          </a:xfrm>
          <a:prstGeom prst="rect">
            <a:avLst/>
          </a:prstGeom>
          <a:effectLst/>
        </p:spPr>
        <p:txBody>
          <a:bodyPr vert="horz" lIns="91440" tIns="45720" rIns="91440" bIns="45720" rtlCol="0" anchor="ctr">
            <a:noAutofit/>
          </a:bodyPr>
          <a:lst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sz="4800" b="1" dirty="0">
                <a:solidFill>
                  <a:srgbClr val="045594"/>
                </a:solidFill>
              </a:rPr>
              <a:t>Which sections of the PSR must be </a:t>
            </a:r>
            <a:r>
              <a:rPr lang="en-US" sz="4800" b="1" dirty="0">
                <a:solidFill>
                  <a:schemeClr val="accent3"/>
                </a:solidFill>
              </a:rPr>
              <a:t>completed by the PM</a:t>
            </a:r>
            <a:r>
              <a:rPr lang="en-US" sz="4800" b="1" dirty="0">
                <a:solidFill>
                  <a:srgbClr val="045594"/>
                </a:solidFill>
              </a:rPr>
              <a:t>?</a:t>
            </a:r>
          </a:p>
        </p:txBody>
      </p:sp>
    </p:spTree>
    <p:extLst>
      <p:ext uri="{BB962C8B-B14F-4D97-AF65-F5344CB8AC3E}">
        <p14:creationId xmlns:p14="http://schemas.microsoft.com/office/powerpoint/2010/main" val="13296272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9B009C-A306-8CAB-A25E-A384082E8645}"/>
            </a:ext>
          </a:extLst>
        </p:cNvPr>
        <p:cNvGrpSpPr/>
        <p:nvPr/>
      </p:nvGrpSpPr>
      <p:grpSpPr>
        <a:xfrm>
          <a:off x="0" y="0"/>
          <a:ext cx="0" cy="0"/>
          <a:chOff x="0" y="0"/>
          <a:chExt cx="0" cy="0"/>
        </a:xfrm>
      </p:grpSpPr>
      <p:pic>
        <p:nvPicPr>
          <p:cNvPr id="8" name="Content Placeholder 7">
            <a:extLst>
              <a:ext uri="{FF2B5EF4-FFF2-40B4-BE49-F238E27FC236}">
                <a16:creationId xmlns:a16="http://schemas.microsoft.com/office/drawing/2014/main" id="{0687CE7C-BA71-58D8-70C9-BD2A4D5A1141}"/>
              </a:ext>
            </a:extLst>
          </p:cNvPr>
          <p:cNvPicPr>
            <a:picLocks noGrp="1" noChangeAspect="1"/>
          </p:cNvPicPr>
          <p:nvPr>
            <p:ph idx="1"/>
          </p:nvPr>
        </p:nvPicPr>
        <p:blipFill>
          <a:blip r:embed="rId3">
            <a:extLst>
              <a:ext uri="{28A0092B-C50C-407E-A947-70E740481C1C}">
                <a14:useLocalDpi xmlns:a14="http://schemas.microsoft.com/office/drawing/2010/main" val="0"/>
              </a:ext>
            </a:extLst>
          </a:blip>
          <a:srcRect/>
          <a:stretch/>
        </p:blipFill>
        <p:spPr>
          <a:xfrm>
            <a:off x="1754553" y="552715"/>
            <a:ext cx="8420805" cy="6305285"/>
          </a:xfrm>
          <a:prstGeom prst="rect">
            <a:avLst/>
          </a:prstGeom>
        </p:spPr>
      </p:pic>
      <p:sp>
        <p:nvSpPr>
          <p:cNvPr id="9" name="Rectangle 8">
            <a:extLst>
              <a:ext uri="{FF2B5EF4-FFF2-40B4-BE49-F238E27FC236}">
                <a16:creationId xmlns:a16="http://schemas.microsoft.com/office/drawing/2014/main" id="{85D4A081-1F4B-1D08-25AF-99D87EB34588}"/>
              </a:ext>
            </a:extLst>
          </p:cNvPr>
          <p:cNvSpPr/>
          <p:nvPr/>
        </p:nvSpPr>
        <p:spPr>
          <a:xfrm>
            <a:off x="6003545" y="2911899"/>
            <a:ext cx="3382093" cy="1252494"/>
          </a:xfrm>
          <a:prstGeom prst="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latin typeface="+mj-lt"/>
            </a:endParaRPr>
          </a:p>
        </p:txBody>
      </p:sp>
      <p:sp>
        <p:nvSpPr>
          <p:cNvPr id="11" name="Rectangle 10">
            <a:extLst>
              <a:ext uri="{FF2B5EF4-FFF2-40B4-BE49-F238E27FC236}">
                <a16:creationId xmlns:a16="http://schemas.microsoft.com/office/drawing/2014/main" id="{A159CCD6-188A-E56C-8154-AA8D6E343693}"/>
              </a:ext>
            </a:extLst>
          </p:cNvPr>
          <p:cNvSpPr/>
          <p:nvPr/>
        </p:nvSpPr>
        <p:spPr>
          <a:xfrm>
            <a:off x="1922378" y="6545416"/>
            <a:ext cx="961938" cy="102075"/>
          </a:xfrm>
          <a:prstGeom prst="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latin typeface="+mj-lt"/>
            </a:endParaRPr>
          </a:p>
        </p:txBody>
      </p:sp>
      <p:sp>
        <p:nvSpPr>
          <p:cNvPr id="12" name="Rectangle 11">
            <a:extLst>
              <a:ext uri="{FF2B5EF4-FFF2-40B4-BE49-F238E27FC236}">
                <a16:creationId xmlns:a16="http://schemas.microsoft.com/office/drawing/2014/main" id="{97B48C23-D619-5F2B-E735-90EDC971A506}"/>
              </a:ext>
            </a:extLst>
          </p:cNvPr>
          <p:cNvSpPr/>
          <p:nvPr/>
        </p:nvSpPr>
        <p:spPr>
          <a:xfrm>
            <a:off x="4651935" y="1090917"/>
            <a:ext cx="1536188" cy="65433"/>
          </a:xfrm>
          <a:prstGeom prst="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latin typeface="+mj-lt"/>
            </a:endParaRPr>
          </a:p>
        </p:txBody>
      </p:sp>
      <p:sp>
        <p:nvSpPr>
          <p:cNvPr id="15" name="Rectangle 14">
            <a:extLst>
              <a:ext uri="{FF2B5EF4-FFF2-40B4-BE49-F238E27FC236}">
                <a16:creationId xmlns:a16="http://schemas.microsoft.com/office/drawing/2014/main" id="{71656A5C-9C94-D8B6-C6F2-429E624EBB08}"/>
              </a:ext>
            </a:extLst>
          </p:cNvPr>
          <p:cNvSpPr/>
          <p:nvPr/>
        </p:nvSpPr>
        <p:spPr>
          <a:xfrm>
            <a:off x="4965040" y="1857671"/>
            <a:ext cx="887482" cy="1792709"/>
          </a:xfrm>
          <a:prstGeom prst="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latin typeface="+mj-lt"/>
            </a:endParaRPr>
          </a:p>
        </p:txBody>
      </p:sp>
      <p:sp>
        <p:nvSpPr>
          <p:cNvPr id="17" name="Rectangle 16">
            <a:extLst>
              <a:ext uri="{FF2B5EF4-FFF2-40B4-BE49-F238E27FC236}">
                <a16:creationId xmlns:a16="http://schemas.microsoft.com/office/drawing/2014/main" id="{1D1220FC-DD4C-8F55-0C4E-DECFD2471524}"/>
              </a:ext>
            </a:extLst>
          </p:cNvPr>
          <p:cNvSpPr/>
          <p:nvPr/>
        </p:nvSpPr>
        <p:spPr>
          <a:xfrm>
            <a:off x="1922378" y="1458069"/>
            <a:ext cx="1271072" cy="82969"/>
          </a:xfrm>
          <a:prstGeom prst="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latin typeface="+mj-lt"/>
            </a:endParaRPr>
          </a:p>
        </p:txBody>
      </p:sp>
      <p:sp>
        <p:nvSpPr>
          <p:cNvPr id="18" name="Rectangle 17">
            <a:extLst>
              <a:ext uri="{FF2B5EF4-FFF2-40B4-BE49-F238E27FC236}">
                <a16:creationId xmlns:a16="http://schemas.microsoft.com/office/drawing/2014/main" id="{6B3EF8C9-256D-1B71-760B-F65B4F4A0076}"/>
              </a:ext>
            </a:extLst>
          </p:cNvPr>
          <p:cNvSpPr/>
          <p:nvPr/>
        </p:nvSpPr>
        <p:spPr>
          <a:xfrm>
            <a:off x="1922378" y="1551374"/>
            <a:ext cx="1271072" cy="259992"/>
          </a:xfrm>
          <a:prstGeom prst="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latin typeface="+mj-lt"/>
            </a:endParaRPr>
          </a:p>
        </p:txBody>
      </p:sp>
      <p:sp>
        <p:nvSpPr>
          <p:cNvPr id="19" name="Rectangle 18">
            <a:extLst>
              <a:ext uri="{FF2B5EF4-FFF2-40B4-BE49-F238E27FC236}">
                <a16:creationId xmlns:a16="http://schemas.microsoft.com/office/drawing/2014/main" id="{D576D229-E15B-C205-1421-B0A1BE9C6C04}"/>
              </a:ext>
            </a:extLst>
          </p:cNvPr>
          <p:cNvSpPr/>
          <p:nvPr/>
        </p:nvSpPr>
        <p:spPr>
          <a:xfrm>
            <a:off x="3245124" y="1006239"/>
            <a:ext cx="1271072" cy="82969"/>
          </a:xfrm>
          <a:prstGeom prst="rect">
            <a:avLst/>
          </a:prstGeom>
          <a:noFill/>
          <a:ln w="254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latin typeface="+mj-lt"/>
            </a:endParaRPr>
          </a:p>
        </p:txBody>
      </p:sp>
      <p:sp>
        <p:nvSpPr>
          <p:cNvPr id="20" name="Rectangle 19">
            <a:extLst>
              <a:ext uri="{FF2B5EF4-FFF2-40B4-BE49-F238E27FC236}">
                <a16:creationId xmlns:a16="http://schemas.microsoft.com/office/drawing/2014/main" id="{80503126-D6C2-725D-B4E1-DCA6F091BF40}"/>
              </a:ext>
            </a:extLst>
          </p:cNvPr>
          <p:cNvSpPr/>
          <p:nvPr/>
        </p:nvSpPr>
        <p:spPr>
          <a:xfrm>
            <a:off x="6432907" y="1169559"/>
            <a:ext cx="1104044" cy="65433"/>
          </a:xfrm>
          <a:prstGeom prst="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latin typeface="+mj-lt"/>
            </a:endParaRPr>
          </a:p>
        </p:txBody>
      </p:sp>
      <p:sp>
        <p:nvSpPr>
          <p:cNvPr id="21" name="Rectangle 20">
            <a:extLst>
              <a:ext uri="{FF2B5EF4-FFF2-40B4-BE49-F238E27FC236}">
                <a16:creationId xmlns:a16="http://schemas.microsoft.com/office/drawing/2014/main" id="{166B45C8-883A-2FB9-3175-B0919E749C08}"/>
              </a:ext>
            </a:extLst>
          </p:cNvPr>
          <p:cNvSpPr/>
          <p:nvPr/>
        </p:nvSpPr>
        <p:spPr>
          <a:xfrm>
            <a:off x="6432907" y="1250597"/>
            <a:ext cx="1104044" cy="65433"/>
          </a:xfrm>
          <a:prstGeom prst="rect">
            <a:avLst/>
          </a:prstGeom>
          <a:noFill/>
          <a:ln w="254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latin typeface="+mj-lt"/>
            </a:endParaRPr>
          </a:p>
        </p:txBody>
      </p:sp>
      <p:sp>
        <p:nvSpPr>
          <p:cNvPr id="22" name="Rectangle 21">
            <a:extLst>
              <a:ext uri="{FF2B5EF4-FFF2-40B4-BE49-F238E27FC236}">
                <a16:creationId xmlns:a16="http://schemas.microsoft.com/office/drawing/2014/main" id="{B20C6203-45E7-B0FC-1504-524BAAC3097D}"/>
              </a:ext>
            </a:extLst>
          </p:cNvPr>
          <p:cNvSpPr/>
          <p:nvPr/>
        </p:nvSpPr>
        <p:spPr>
          <a:xfrm>
            <a:off x="6432907" y="1331005"/>
            <a:ext cx="1104044" cy="65433"/>
          </a:xfrm>
          <a:prstGeom prst="rect">
            <a:avLst/>
          </a:prstGeom>
          <a:noFill/>
          <a:ln w="254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latin typeface="+mj-lt"/>
            </a:endParaRPr>
          </a:p>
        </p:txBody>
      </p:sp>
      <p:sp>
        <p:nvSpPr>
          <p:cNvPr id="23" name="Rectangle 22">
            <a:extLst>
              <a:ext uri="{FF2B5EF4-FFF2-40B4-BE49-F238E27FC236}">
                <a16:creationId xmlns:a16="http://schemas.microsoft.com/office/drawing/2014/main" id="{56380E84-B644-3D34-CBD8-84148C547DCA}"/>
              </a:ext>
            </a:extLst>
          </p:cNvPr>
          <p:cNvSpPr/>
          <p:nvPr/>
        </p:nvSpPr>
        <p:spPr>
          <a:xfrm>
            <a:off x="7429457" y="2470372"/>
            <a:ext cx="433257" cy="260237"/>
          </a:xfrm>
          <a:prstGeom prst="rect">
            <a:avLst/>
          </a:prstGeom>
          <a:noFill/>
          <a:ln w="254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latin typeface="+mj-lt"/>
            </a:endParaRPr>
          </a:p>
        </p:txBody>
      </p:sp>
      <p:sp>
        <p:nvSpPr>
          <p:cNvPr id="24" name="Rectangle 23">
            <a:extLst>
              <a:ext uri="{FF2B5EF4-FFF2-40B4-BE49-F238E27FC236}">
                <a16:creationId xmlns:a16="http://schemas.microsoft.com/office/drawing/2014/main" id="{869A2D06-6020-587D-FAAD-C6405D92E5FD}"/>
              </a:ext>
            </a:extLst>
          </p:cNvPr>
          <p:cNvSpPr/>
          <p:nvPr/>
        </p:nvSpPr>
        <p:spPr>
          <a:xfrm>
            <a:off x="6998666" y="6563961"/>
            <a:ext cx="1581369" cy="102075"/>
          </a:xfrm>
          <a:prstGeom prst="rect">
            <a:avLst/>
          </a:prstGeom>
          <a:noFill/>
          <a:ln w="254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latin typeface="+mj-lt"/>
            </a:endParaRPr>
          </a:p>
        </p:txBody>
      </p:sp>
      <p:sp>
        <p:nvSpPr>
          <p:cNvPr id="25" name="Callout: Down Arrow 24">
            <a:extLst>
              <a:ext uri="{FF2B5EF4-FFF2-40B4-BE49-F238E27FC236}">
                <a16:creationId xmlns:a16="http://schemas.microsoft.com/office/drawing/2014/main" id="{70BFAF85-0087-C444-2DB6-4F5A30E5E69A}"/>
              </a:ext>
            </a:extLst>
          </p:cNvPr>
          <p:cNvSpPr/>
          <p:nvPr/>
        </p:nvSpPr>
        <p:spPr>
          <a:xfrm>
            <a:off x="7268441" y="5934765"/>
            <a:ext cx="1238132" cy="596865"/>
          </a:xfrm>
          <a:prstGeom prst="downArrowCallout">
            <a:avLst/>
          </a:prstGeom>
          <a:solidFill>
            <a:srgbClr val="045594"/>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latin typeface="+mj-lt"/>
            </a:endParaRPr>
          </a:p>
        </p:txBody>
      </p:sp>
      <p:sp>
        <p:nvSpPr>
          <p:cNvPr id="26" name="Callout: Left Arrow 25">
            <a:extLst>
              <a:ext uri="{FF2B5EF4-FFF2-40B4-BE49-F238E27FC236}">
                <a16:creationId xmlns:a16="http://schemas.microsoft.com/office/drawing/2014/main" id="{832C666C-55CE-9D5F-7104-D641E1BDEC45}"/>
              </a:ext>
            </a:extLst>
          </p:cNvPr>
          <p:cNvSpPr/>
          <p:nvPr/>
        </p:nvSpPr>
        <p:spPr>
          <a:xfrm>
            <a:off x="7887507" y="2309453"/>
            <a:ext cx="1574084" cy="539717"/>
          </a:xfrm>
          <a:prstGeom prst="leftArrowCallout">
            <a:avLst/>
          </a:prstGeom>
          <a:solidFill>
            <a:srgbClr val="045594"/>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latin typeface="+mj-lt"/>
            </a:endParaRPr>
          </a:p>
        </p:txBody>
      </p:sp>
      <p:sp>
        <p:nvSpPr>
          <p:cNvPr id="27" name="Callout: Up Arrow 26">
            <a:extLst>
              <a:ext uri="{FF2B5EF4-FFF2-40B4-BE49-F238E27FC236}">
                <a16:creationId xmlns:a16="http://schemas.microsoft.com/office/drawing/2014/main" id="{00AA627C-D491-FF01-7D5D-8B1C4B159BDF}"/>
              </a:ext>
            </a:extLst>
          </p:cNvPr>
          <p:cNvSpPr/>
          <p:nvPr/>
        </p:nvSpPr>
        <p:spPr>
          <a:xfrm>
            <a:off x="5693310" y="1411511"/>
            <a:ext cx="3266944" cy="539718"/>
          </a:xfrm>
          <a:prstGeom prst="upArrowCallout">
            <a:avLst/>
          </a:prstGeom>
          <a:solidFill>
            <a:srgbClr val="045594"/>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latin typeface="+mj-lt"/>
            </a:endParaRPr>
          </a:p>
        </p:txBody>
      </p:sp>
      <p:sp>
        <p:nvSpPr>
          <p:cNvPr id="28" name="Callout: Left Arrow 27">
            <a:extLst>
              <a:ext uri="{FF2B5EF4-FFF2-40B4-BE49-F238E27FC236}">
                <a16:creationId xmlns:a16="http://schemas.microsoft.com/office/drawing/2014/main" id="{B3A851F9-0896-D08A-0299-944D38F6C5AA}"/>
              </a:ext>
            </a:extLst>
          </p:cNvPr>
          <p:cNvSpPr/>
          <p:nvPr/>
        </p:nvSpPr>
        <p:spPr>
          <a:xfrm>
            <a:off x="7646608" y="1052407"/>
            <a:ext cx="1048521" cy="488433"/>
          </a:xfrm>
          <a:prstGeom prst="leftArrowCallout">
            <a:avLst/>
          </a:prstGeom>
          <a:solidFill>
            <a:srgbClr val="045594"/>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latin typeface="+mj-lt"/>
            </a:endParaRPr>
          </a:p>
        </p:txBody>
      </p:sp>
      <p:sp>
        <p:nvSpPr>
          <p:cNvPr id="29" name="Rectangle 28">
            <a:extLst>
              <a:ext uri="{FF2B5EF4-FFF2-40B4-BE49-F238E27FC236}">
                <a16:creationId xmlns:a16="http://schemas.microsoft.com/office/drawing/2014/main" id="{43B893EF-405A-9712-47BF-6EE72B6FFBC2}"/>
              </a:ext>
            </a:extLst>
          </p:cNvPr>
          <p:cNvSpPr/>
          <p:nvPr/>
        </p:nvSpPr>
        <p:spPr>
          <a:xfrm>
            <a:off x="3245124" y="1468405"/>
            <a:ext cx="1271072" cy="82969"/>
          </a:xfrm>
          <a:prstGeom prst="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latin typeface="+mj-lt"/>
            </a:endParaRPr>
          </a:p>
        </p:txBody>
      </p:sp>
      <p:sp>
        <p:nvSpPr>
          <p:cNvPr id="30" name="Callout: Down Arrow 29">
            <a:extLst>
              <a:ext uri="{FF2B5EF4-FFF2-40B4-BE49-F238E27FC236}">
                <a16:creationId xmlns:a16="http://schemas.microsoft.com/office/drawing/2014/main" id="{5FACA12B-C498-C3EC-2120-B2C0E233BB11}"/>
              </a:ext>
            </a:extLst>
          </p:cNvPr>
          <p:cNvSpPr/>
          <p:nvPr/>
        </p:nvSpPr>
        <p:spPr>
          <a:xfrm>
            <a:off x="3309758" y="519214"/>
            <a:ext cx="1238132" cy="467696"/>
          </a:xfrm>
          <a:prstGeom prst="downArrowCallout">
            <a:avLst/>
          </a:prstGeom>
          <a:solidFill>
            <a:srgbClr val="045594"/>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latin typeface="+mj-lt"/>
            </a:endParaRPr>
          </a:p>
        </p:txBody>
      </p:sp>
      <p:sp>
        <p:nvSpPr>
          <p:cNvPr id="31" name="Rectangle 30">
            <a:extLst>
              <a:ext uri="{FF2B5EF4-FFF2-40B4-BE49-F238E27FC236}">
                <a16:creationId xmlns:a16="http://schemas.microsoft.com/office/drawing/2014/main" id="{5173AAB9-4CCB-372C-1459-31EC813CDE20}"/>
              </a:ext>
            </a:extLst>
          </p:cNvPr>
          <p:cNvSpPr/>
          <p:nvPr/>
        </p:nvSpPr>
        <p:spPr>
          <a:xfrm>
            <a:off x="4651935" y="1003181"/>
            <a:ext cx="1536188" cy="65433"/>
          </a:xfrm>
          <a:prstGeom prst="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latin typeface="+mj-lt"/>
            </a:endParaRPr>
          </a:p>
        </p:txBody>
      </p:sp>
      <p:sp>
        <p:nvSpPr>
          <p:cNvPr id="14" name="Rectangle 13">
            <a:extLst>
              <a:ext uri="{FF2B5EF4-FFF2-40B4-BE49-F238E27FC236}">
                <a16:creationId xmlns:a16="http://schemas.microsoft.com/office/drawing/2014/main" id="{7A64D3A9-BCE0-F07D-038F-A5CAC5A32194}"/>
              </a:ext>
            </a:extLst>
          </p:cNvPr>
          <p:cNvSpPr/>
          <p:nvPr/>
        </p:nvSpPr>
        <p:spPr>
          <a:xfrm>
            <a:off x="1922378" y="1238180"/>
            <a:ext cx="1271072" cy="82969"/>
          </a:xfrm>
          <a:prstGeom prst="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latin typeface="+mj-lt"/>
            </a:endParaRPr>
          </a:p>
        </p:txBody>
      </p:sp>
      <p:sp>
        <p:nvSpPr>
          <p:cNvPr id="16" name="Rectangle 15">
            <a:extLst>
              <a:ext uri="{FF2B5EF4-FFF2-40B4-BE49-F238E27FC236}">
                <a16:creationId xmlns:a16="http://schemas.microsoft.com/office/drawing/2014/main" id="{98D63106-07FF-436B-CE9C-4442F7174B6B}"/>
              </a:ext>
            </a:extLst>
          </p:cNvPr>
          <p:cNvSpPr/>
          <p:nvPr/>
        </p:nvSpPr>
        <p:spPr>
          <a:xfrm>
            <a:off x="1922378" y="1323051"/>
            <a:ext cx="1271072" cy="124682"/>
          </a:xfrm>
          <a:prstGeom prst="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latin typeface="+mj-lt"/>
            </a:endParaRPr>
          </a:p>
        </p:txBody>
      </p:sp>
      <p:sp>
        <p:nvSpPr>
          <p:cNvPr id="2" name="TextBox 1">
            <a:extLst>
              <a:ext uri="{FF2B5EF4-FFF2-40B4-BE49-F238E27FC236}">
                <a16:creationId xmlns:a16="http://schemas.microsoft.com/office/drawing/2014/main" id="{45C761D6-FFCA-AE8B-8112-C08E0B463F06}"/>
              </a:ext>
            </a:extLst>
          </p:cNvPr>
          <p:cNvSpPr txBox="1"/>
          <p:nvPr/>
        </p:nvSpPr>
        <p:spPr>
          <a:xfrm>
            <a:off x="3498179" y="444894"/>
            <a:ext cx="1210623" cy="461665"/>
          </a:xfrm>
          <a:prstGeom prst="rect">
            <a:avLst/>
          </a:prstGeom>
          <a:noFill/>
        </p:spPr>
        <p:txBody>
          <a:bodyPr wrap="square" rtlCol="0">
            <a:spAutoFit/>
          </a:bodyPr>
          <a:lstStyle/>
          <a:p>
            <a:r>
              <a:rPr lang="en-US" sz="2400" dirty="0">
                <a:solidFill>
                  <a:schemeClr val="bg1"/>
                </a:solidFill>
                <a:latin typeface="+mj-lt"/>
              </a:rPr>
              <a:t>OFM</a:t>
            </a:r>
          </a:p>
        </p:txBody>
      </p:sp>
      <p:sp>
        <p:nvSpPr>
          <p:cNvPr id="3" name="TextBox 2">
            <a:extLst>
              <a:ext uri="{FF2B5EF4-FFF2-40B4-BE49-F238E27FC236}">
                <a16:creationId xmlns:a16="http://schemas.microsoft.com/office/drawing/2014/main" id="{92CEDEDA-7BE6-C9F4-B91F-A14D176AC93A}"/>
              </a:ext>
            </a:extLst>
          </p:cNvPr>
          <p:cNvSpPr txBox="1"/>
          <p:nvPr/>
        </p:nvSpPr>
        <p:spPr>
          <a:xfrm>
            <a:off x="5780354" y="1539700"/>
            <a:ext cx="5186547" cy="461665"/>
          </a:xfrm>
          <a:prstGeom prst="rect">
            <a:avLst/>
          </a:prstGeom>
          <a:noFill/>
        </p:spPr>
        <p:txBody>
          <a:bodyPr wrap="square" rtlCol="0">
            <a:spAutoFit/>
          </a:bodyPr>
          <a:lstStyle/>
          <a:p>
            <a:r>
              <a:rPr lang="en-US" sz="2400" dirty="0">
                <a:solidFill>
                  <a:schemeClr val="bg1"/>
                </a:solidFill>
                <a:latin typeface="+mj-lt"/>
              </a:rPr>
              <a:t>OES – ENV Program </a:t>
            </a:r>
            <a:r>
              <a:rPr lang="en-US" sz="2400" dirty="0" err="1">
                <a:solidFill>
                  <a:schemeClr val="bg1"/>
                </a:solidFill>
                <a:latin typeface="+mj-lt"/>
              </a:rPr>
              <a:t>Mgr</a:t>
            </a:r>
            <a:endParaRPr lang="en-US" sz="2400" dirty="0">
              <a:solidFill>
                <a:schemeClr val="bg1"/>
              </a:solidFill>
              <a:latin typeface="+mj-lt"/>
            </a:endParaRPr>
          </a:p>
        </p:txBody>
      </p:sp>
      <p:sp>
        <p:nvSpPr>
          <p:cNvPr id="4" name="TextBox 3">
            <a:extLst>
              <a:ext uri="{FF2B5EF4-FFF2-40B4-BE49-F238E27FC236}">
                <a16:creationId xmlns:a16="http://schemas.microsoft.com/office/drawing/2014/main" id="{B6542977-888A-1564-DBF0-1106FA127155}"/>
              </a:ext>
            </a:extLst>
          </p:cNvPr>
          <p:cNvSpPr txBox="1"/>
          <p:nvPr/>
        </p:nvSpPr>
        <p:spPr>
          <a:xfrm>
            <a:off x="8015474" y="1069406"/>
            <a:ext cx="920526" cy="461665"/>
          </a:xfrm>
          <a:prstGeom prst="rect">
            <a:avLst/>
          </a:prstGeom>
          <a:noFill/>
        </p:spPr>
        <p:txBody>
          <a:bodyPr wrap="square" rtlCol="0">
            <a:spAutoFit/>
          </a:bodyPr>
          <a:lstStyle/>
          <a:p>
            <a:r>
              <a:rPr lang="en-US" sz="2400" dirty="0">
                <a:solidFill>
                  <a:schemeClr val="bg1"/>
                </a:solidFill>
                <a:latin typeface="+mj-lt"/>
              </a:rPr>
              <a:t>OES</a:t>
            </a:r>
          </a:p>
        </p:txBody>
      </p:sp>
      <p:sp>
        <p:nvSpPr>
          <p:cNvPr id="5" name="TextBox 4">
            <a:extLst>
              <a:ext uri="{FF2B5EF4-FFF2-40B4-BE49-F238E27FC236}">
                <a16:creationId xmlns:a16="http://schemas.microsoft.com/office/drawing/2014/main" id="{2264A0A0-8E12-AEF1-F1DE-9EAACF77D287}"/>
              </a:ext>
            </a:extLst>
          </p:cNvPr>
          <p:cNvSpPr txBox="1"/>
          <p:nvPr/>
        </p:nvSpPr>
        <p:spPr>
          <a:xfrm>
            <a:off x="7453102" y="5888676"/>
            <a:ext cx="920526" cy="461665"/>
          </a:xfrm>
          <a:prstGeom prst="rect">
            <a:avLst/>
          </a:prstGeom>
          <a:noFill/>
        </p:spPr>
        <p:txBody>
          <a:bodyPr wrap="square" rtlCol="0">
            <a:spAutoFit/>
          </a:bodyPr>
          <a:lstStyle/>
          <a:p>
            <a:r>
              <a:rPr lang="en-US" sz="2400" dirty="0">
                <a:solidFill>
                  <a:schemeClr val="bg1"/>
                </a:solidFill>
                <a:latin typeface="+mj-lt"/>
              </a:rPr>
              <a:t>OFM</a:t>
            </a:r>
          </a:p>
        </p:txBody>
      </p:sp>
      <p:sp>
        <p:nvSpPr>
          <p:cNvPr id="6" name="TextBox 5">
            <a:extLst>
              <a:ext uri="{FF2B5EF4-FFF2-40B4-BE49-F238E27FC236}">
                <a16:creationId xmlns:a16="http://schemas.microsoft.com/office/drawing/2014/main" id="{16B9FF32-6FF1-3F48-E2AA-F3609581096D}"/>
              </a:ext>
            </a:extLst>
          </p:cNvPr>
          <p:cNvSpPr txBox="1"/>
          <p:nvPr/>
        </p:nvSpPr>
        <p:spPr>
          <a:xfrm>
            <a:off x="8475737" y="2359589"/>
            <a:ext cx="1067886" cy="461665"/>
          </a:xfrm>
          <a:prstGeom prst="rect">
            <a:avLst/>
          </a:prstGeom>
          <a:noFill/>
        </p:spPr>
        <p:txBody>
          <a:bodyPr wrap="square" rtlCol="0">
            <a:spAutoFit/>
          </a:bodyPr>
          <a:lstStyle/>
          <a:p>
            <a:r>
              <a:rPr lang="en-US" sz="2400" dirty="0" err="1">
                <a:solidFill>
                  <a:schemeClr val="bg1"/>
                </a:solidFill>
                <a:latin typeface="+mj-lt"/>
              </a:rPr>
              <a:t>OEngS</a:t>
            </a:r>
            <a:endParaRPr lang="en-US" sz="2400" dirty="0">
              <a:solidFill>
                <a:schemeClr val="bg1"/>
              </a:solidFill>
              <a:latin typeface="+mj-lt"/>
            </a:endParaRPr>
          </a:p>
        </p:txBody>
      </p:sp>
      <p:sp>
        <p:nvSpPr>
          <p:cNvPr id="13" name="TextBox 12">
            <a:extLst>
              <a:ext uri="{FF2B5EF4-FFF2-40B4-BE49-F238E27FC236}">
                <a16:creationId xmlns:a16="http://schemas.microsoft.com/office/drawing/2014/main" id="{BA3F95DD-360C-A28E-EC75-3631315E0531}"/>
              </a:ext>
            </a:extLst>
          </p:cNvPr>
          <p:cNvSpPr txBox="1"/>
          <p:nvPr/>
        </p:nvSpPr>
        <p:spPr>
          <a:xfrm>
            <a:off x="3733589" y="3754084"/>
            <a:ext cx="1689016" cy="400110"/>
          </a:xfrm>
          <a:prstGeom prst="rect">
            <a:avLst/>
          </a:prstGeom>
          <a:solidFill>
            <a:schemeClr val="bg1"/>
          </a:solidFill>
        </p:spPr>
        <p:txBody>
          <a:bodyPr wrap="square" rtlCol="0">
            <a:spAutoFit/>
          </a:bodyPr>
          <a:lstStyle/>
          <a:p>
            <a:r>
              <a:rPr lang="en-US" sz="2000" dirty="0">
                <a:solidFill>
                  <a:srgbClr val="C00000"/>
                </a:solidFill>
                <a:latin typeface="+mj-lt"/>
              </a:rPr>
              <a:t> (if applicable)</a:t>
            </a:r>
          </a:p>
        </p:txBody>
      </p:sp>
      <p:sp>
        <p:nvSpPr>
          <p:cNvPr id="10" name="Rectangle 9">
            <a:extLst>
              <a:ext uri="{FF2B5EF4-FFF2-40B4-BE49-F238E27FC236}">
                <a16:creationId xmlns:a16="http://schemas.microsoft.com/office/drawing/2014/main" id="{29DD0B5D-9C43-2552-58F5-9359E5112A02}"/>
              </a:ext>
            </a:extLst>
          </p:cNvPr>
          <p:cNvSpPr/>
          <p:nvPr/>
        </p:nvSpPr>
        <p:spPr>
          <a:xfrm>
            <a:off x="1922378" y="3774678"/>
            <a:ext cx="3576224" cy="302968"/>
          </a:xfrm>
          <a:prstGeom prst="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latin typeface="+mj-lt"/>
            </a:endParaRPr>
          </a:p>
        </p:txBody>
      </p:sp>
    </p:spTree>
    <p:extLst>
      <p:ext uri="{BB962C8B-B14F-4D97-AF65-F5344CB8AC3E}">
        <p14:creationId xmlns:p14="http://schemas.microsoft.com/office/powerpoint/2010/main" val="12696981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500"/>
                                        <p:tgtEl>
                                          <p:spTgt spid="1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500"/>
                                        <p:tgtEl>
                                          <p:spTgt spid="2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fade">
                                      <p:cBhvr>
                                        <p:cTn id="32" dur="500"/>
                                        <p:tgtEl>
                                          <p:spTgt spid="31"/>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fade">
                                      <p:cBhvr>
                                        <p:cTn id="42" dur="500"/>
                                        <p:tgtEl>
                                          <p:spTgt spid="20"/>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500"/>
                                        <p:tgtEl>
                                          <p:spTgt spid="9"/>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fade">
                                      <p:cBhvr>
                                        <p:cTn id="52" dur="500"/>
                                        <p:tgtEl>
                                          <p:spTgt spid="10"/>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fade">
                                      <p:cBhvr>
                                        <p:cTn id="57" dur="500"/>
                                        <p:tgtEl>
                                          <p:spTgt spid="15"/>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11"/>
                                        </p:tgtEl>
                                        <p:attrNameLst>
                                          <p:attrName>style.visibility</p:attrName>
                                        </p:attrNameLst>
                                      </p:cBhvr>
                                      <p:to>
                                        <p:strVal val="visible"/>
                                      </p:to>
                                    </p:set>
                                    <p:animEffect transition="in" filter="fade">
                                      <p:cBhvr>
                                        <p:cTn id="62" dur="500"/>
                                        <p:tgtEl>
                                          <p:spTgt spid="11"/>
                                        </p:tgtEl>
                                      </p:cBhvr>
                                    </p:animEffect>
                                  </p:childTnLst>
                                </p:cTn>
                              </p:par>
                            </p:childTnLst>
                          </p:cTn>
                        </p:par>
                      </p:childTnLst>
                    </p:cTn>
                  </p:par>
                  <p:par>
                    <p:cTn id="63" fill="hold">
                      <p:stCondLst>
                        <p:cond delay="indefinite"/>
                      </p:stCondLst>
                      <p:childTnLst>
                        <p:par>
                          <p:cTn id="64" fill="hold">
                            <p:stCondLst>
                              <p:cond delay="0"/>
                            </p:stCondLst>
                            <p:childTnLst>
                              <p:par>
                                <p:cTn id="65" presetID="6" presetClass="entr" presetSubtype="16" fill="hold" grpId="0" nodeType="click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circle(in)">
                                      <p:cBhvr>
                                        <p:cTn id="67" dur="2000"/>
                                        <p:tgtEl>
                                          <p:spTgt spid="19"/>
                                        </p:tgtEl>
                                      </p:cBhvr>
                                    </p:animEffect>
                                  </p:childTnLst>
                                </p:cTn>
                              </p:par>
                            </p:childTnLst>
                          </p:cTn>
                        </p:par>
                        <p:par>
                          <p:cTn id="68" fill="hold">
                            <p:stCondLst>
                              <p:cond delay="2000"/>
                            </p:stCondLst>
                            <p:childTnLst>
                              <p:par>
                                <p:cTn id="69" presetID="21" presetClass="entr" presetSubtype="1" fill="hold" grpId="0" nodeType="afterEffect">
                                  <p:stCondLst>
                                    <p:cond delay="0"/>
                                  </p:stCondLst>
                                  <p:childTnLst>
                                    <p:set>
                                      <p:cBhvr>
                                        <p:cTn id="70" dur="1" fill="hold">
                                          <p:stCondLst>
                                            <p:cond delay="0"/>
                                          </p:stCondLst>
                                        </p:cTn>
                                        <p:tgtEl>
                                          <p:spTgt spid="30"/>
                                        </p:tgtEl>
                                        <p:attrNameLst>
                                          <p:attrName>style.visibility</p:attrName>
                                        </p:attrNameLst>
                                      </p:cBhvr>
                                      <p:to>
                                        <p:strVal val="visible"/>
                                      </p:to>
                                    </p:set>
                                    <p:animEffect transition="in" filter="wheel(1)">
                                      <p:cBhvr>
                                        <p:cTn id="71" dur="2000"/>
                                        <p:tgtEl>
                                          <p:spTgt spid="30"/>
                                        </p:tgtEl>
                                      </p:cBhvr>
                                    </p:animEffect>
                                  </p:childTnLst>
                                </p:cTn>
                              </p:par>
                              <p:par>
                                <p:cTn id="72" presetID="21" presetClass="entr" presetSubtype="1" fill="hold" grpId="0" nodeType="withEffect">
                                  <p:stCondLst>
                                    <p:cond delay="0"/>
                                  </p:stCondLst>
                                  <p:childTnLst>
                                    <p:set>
                                      <p:cBhvr>
                                        <p:cTn id="73" dur="1" fill="hold">
                                          <p:stCondLst>
                                            <p:cond delay="0"/>
                                          </p:stCondLst>
                                        </p:cTn>
                                        <p:tgtEl>
                                          <p:spTgt spid="2"/>
                                        </p:tgtEl>
                                        <p:attrNameLst>
                                          <p:attrName>style.visibility</p:attrName>
                                        </p:attrNameLst>
                                      </p:cBhvr>
                                      <p:to>
                                        <p:strVal val="visible"/>
                                      </p:to>
                                    </p:set>
                                    <p:animEffect transition="in" filter="wheel(1)">
                                      <p:cBhvr>
                                        <p:cTn id="74" dur="2000"/>
                                        <p:tgtEl>
                                          <p:spTgt spid="2"/>
                                        </p:tgtEl>
                                      </p:cBhvr>
                                    </p:animEffect>
                                  </p:childTnLst>
                                </p:cTn>
                              </p:par>
                            </p:childTnLst>
                          </p:cTn>
                        </p:par>
                      </p:childTnLst>
                    </p:cTn>
                  </p:par>
                  <p:par>
                    <p:cTn id="75" fill="hold">
                      <p:stCondLst>
                        <p:cond delay="indefinite"/>
                      </p:stCondLst>
                      <p:childTnLst>
                        <p:par>
                          <p:cTn id="76" fill="hold">
                            <p:stCondLst>
                              <p:cond delay="0"/>
                            </p:stCondLst>
                            <p:childTnLst>
                              <p:par>
                                <p:cTn id="77" presetID="6" presetClass="entr" presetSubtype="16" fill="hold" grpId="0" nodeType="clickEffect">
                                  <p:stCondLst>
                                    <p:cond delay="0"/>
                                  </p:stCondLst>
                                  <p:childTnLst>
                                    <p:set>
                                      <p:cBhvr>
                                        <p:cTn id="78" dur="1" fill="hold">
                                          <p:stCondLst>
                                            <p:cond delay="0"/>
                                          </p:stCondLst>
                                        </p:cTn>
                                        <p:tgtEl>
                                          <p:spTgt spid="21"/>
                                        </p:tgtEl>
                                        <p:attrNameLst>
                                          <p:attrName>style.visibility</p:attrName>
                                        </p:attrNameLst>
                                      </p:cBhvr>
                                      <p:to>
                                        <p:strVal val="visible"/>
                                      </p:to>
                                    </p:set>
                                    <p:animEffect transition="in" filter="circle(in)">
                                      <p:cBhvr>
                                        <p:cTn id="79" dur="2000"/>
                                        <p:tgtEl>
                                          <p:spTgt spid="21"/>
                                        </p:tgtEl>
                                      </p:cBhvr>
                                    </p:animEffect>
                                  </p:childTnLst>
                                </p:cTn>
                              </p:par>
                            </p:childTnLst>
                          </p:cTn>
                        </p:par>
                        <p:par>
                          <p:cTn id="80" fill="hold">
                            <p:stCondLst>
                              <p:cond delay="2000"/>
                            </p:stCondLst>
                            <p:childTnLst>
                              <p:par>
                                <p:cTn id="81" presetID="21" presetClass="entr" presetSubtype="1" fill="hold" grpId="0" nodeType="afterEffect">
                                  <p:stCondLst>
                                    <p:cond delay="0"/>
                                  </p:stCondLst>
                                  <p:childTnLst>
                                    <p:set>
                                      <p:cBhvr>
                                        <p:cTn id="82" dur="1" fill="hold">
                                          <p:stCondLst>
                                            <p:cond delay="0"/>
                                          </p:stCondLst>
                                        </p:cTn>
                                        <p:tgtEl>
                                          <p:spTgt spid="28"/>
                                        </p:tgtEl>
                                        <p:attrNameLst>
                                          <p:attrName>style.visibility</p:attrName>
                                        </p:attrNameLst>
                                      </p:cBhvr>
                                      <p:to>
                                        <p:strVal val="visible"/>
                                      </p:to>
                                    </p:set>
                                    <p:animEffect transition="in" filter="wheel(1)">
                                      <p:cBhvr>
                                        <p:cTn id="83" dur="2000"/>
                                        <p:tgtEl>
                                          <p:spTgt spid="28"/>
                                        </p:tgtEl>
                                      </p:cBhvr>
                                    </p:animEffect>
                                  </p:childTnLst>
                                </p:cTn>
                              </p:par>
                              <p:par>
                                <p:cTn id="84" presetID="21" presetClass="entr" presetSubtype="1" fill="hold" grpId="0" nodeType="withEffect">
                                  <p:stCondLst>
                                    <p:cond delay="0"/>
                                  </p:stCondLst>
                                  <p:childTnLst>
                                    <p:set>
                                      <p:cBhvr>
                                        <p:cTn id="85" dur="1" fill="hold">
                                          <p:stCondLst>
                                            <p:cond delay="0"/>
                                          </p:stCondLst>
                                        </p:cTn>
                                        <p:tgtEl>
                                          <p:spTgt spid="4"/>
                                        </p:tgtEl>
                                        <p:attrNameLst>
                                          <p:attrName>style.visibility</p:attrName>
                                        </p:attrNameLst>
                                      </p:cBhvr>
                                      <p:to>
                                        <p:strVal val="visible"/>
                                      </p:to>
                                    </p:set>
                                    <p:animEffect transition="in" filter="wheel(1)">
                                      <p:cBhvr>
                                        <p:cTn id="86" dur="2000"/>
                                        <p:tgtEl>
                                          <p:spTgt spid="4"/>
                                        </p:tgtEl>
                                      </p:cBhvr>
                                    </p:animEffect>
                                  </p:childTnLst>
                                </p:cTn>
                              </p:par>
                            </p:childTnLst>
                          </p:cTn>
                        </p:par>
                      </p:childTnLst>
                    </p:cTn>
                  </p:par>
                  <p:par>
                    <p:cTn id="87" fill="hold">
                      <p:stCondLst>
                        <p:cond delay="indefinite"/>
                      </p:stCondLst>
                      <p:childTnLst>
                        <p:par>
                          <p:cTn id="88" fill="hold">
                            <p:stCondLst>
                              <p:cond delay="0"/>
                            </p:stCondLst>
                            <p:childTnLst>
                              <p:par>
                                <p:cTn id="89" presetID="6" presetClass="entr" presetSubtype="16" fill="hold" grpId="0" nodeType="clickEffect">
                                  <p:stCondLst>
                                    <p:cond delay="0"/>
                                  </p:stCondLst>
                                  <p:childTnLst>
                                    <p:set>
                                      <p:cBhvr>
                                        <p:cTn id="90" dur="1" fill="hold">
                                          <p:stCondLst>
                                            <p:cond delay="0"/>
                                          </p:stCondLst>
                                        </p:cTn>
                                        <p:tgtEl>
                                          <p:spTgt spid="22"/>
                                        </p:tgtEl>
                                        <p:attrNameLst>
                                          <p:attrName>style.visibility</p:attrName>
                                        </p:attrNameLst>
                                      </p:cBhvr>
                                      <p:to>
                                        <p:strVal val="visible"/>
                                      </p:to>
                                    </p:set>
                                    <p:animEffect transition="in" filter="circle(in)">
                                      <p:cBhvr>
                                        <p:cTn id="91" dur="2000"/>
                                        <p:tgtEl>
                                          <p:spTgt spid="22"/>
                                        </p:tgtEl>
                                      </p:cBhvr>
                                    </p:animEffect>
                                  </p:childTnLst>
                                </p:cTn>
                              </p:par>
                            </p:childTnLst>
                          </p:cTn>
                        </p:par>
                        <p:par>
                          <p:cTn id="92" fill="hold">
                            <p:stCondLst>
                              <p:cond delay="2000"/>
                            </p:stCondLst>
                            <p:childTnLst>
                              <p:par>
                                <p:cTn id="93" presetID="21" presetClass="entr" presetSubtype="1" fill="hold" grpId="0" nodeType="afterEffect">
                                  <p:stCondLst>
                                    <p:cond delay="0"/>
                                  </p:stCondLst>
                                  <p:childTnLst>
                                    <p:set>
                                      <p:cBhvr>
                                        <p:cTn id="94" dur="1" fill="hold">
                                          <p:stCondLst>
                                            <p:cond delay="0"/>
                                          </p:stCondLst>
                                        </p:cTn>
                                        <p:tgtEl>
                                          <p:spTgt spid="27"/>
                                        </p:tgtEl>
                                        <p:attrNameLst>
                                          <p:attrName>style.visibility</p:attrName>
                                        </p:attrNameLst>
                                      </p:cBhvr>
                                      <p:to>
                                        <p:strVal val="visible"/>
                                      </p:to>
                                    </p:set>
                                    <p:animEffect transition="in" filter="wheel(1)">
                                      <p:cBhvr>
                                        <p:cTn id="95" dur="2000"/>
                                        <p:tgtEl>
                                          <p:spTgt spid="27"/>
                                        </p:tgtEl>
                                      </p:cBhvr>
                                    </p:animEffect>
                                  </p:childTnLst>
                                </p:cTn>
                              </p:par>
                              <p:par>
                                <p:cTn id="96" presetID="21" presetClass="entr" presetSubtype="1" fill="hold" grpId="0" nodeType="withEffect">
                                  <p:stCondLst>
                                    <p:cond delay="0"/>
                                  </p:stCondLst>
                                  <p:childTnLst>
                                    <p:set>
                                      <p:cBhvr>
                                        <p:cTn id="97" dur="1" fill="hold">
                                          <p:stCondLst>
                                            <p:cond delay="0"/>
                                          </p:stCondLst>
                                        </p:cTn>
                                        <p:tgtEl>
                                          <p:spTgt spid="3"/>
                                        </p:tgtEl>
                                        <p:attrNameLst>
                                          <p:attrName>style.visibility</p:attrName>
                                        </p:attrNameLst>
                                      </p:cBhvr>
                                      <p:to>
                                        <p:strVal val="visible"/>
                                      </p:to>
                                    </p:set>
                                    <p:animEffect transition="in" filter="wheel(1)">
                                      <p:cBhvr>
                                        <p:cTn id="98" dur="2000"/>
                                        <p:tgtEl>
                                          <p:spTgt spid="3"/>
                                        </p:tgtEl>
                                      </p:cBhvr>
                                    </p:animEffect>
                                  </p:childTnLst>
                                </p:cTn>
                              </p:par>
                            </p:childTnLst>
                          </p:cTn>
                        </p:par>
                      </p:childTnLst>
                    </p:cTn>
                  </p:par>
                  <p:par>
                    <p:cTn id="99" fill="hold">
                      <p:stCondLst>
                        <p:cond delay="indefinite"/>
                      </p:stCondLst>
                      <p:childTnLst>
                        <p:par>
                          <p:cTn id="100" fill="hold">
                            <p:stCondLst>
                              <p:cond delay="0"/>
                            </p:stCondLst>
                            <p:childTnLst>
                              <p:par>
                                <p:cTn id="101" presetID="6" presetClass="entr" presetSubtype="16" fill="hold" grpId="0" nodeType="clickEffect">
                                  <p:stCondLst>
                                    <p:cond delay="0"/>
                                  </p:stCondLst>
                                  <p:childTnLst>
                                    <p:set>
                                      <p:cBhvr>
                                        <p:cTn id="102" dur="1" fill="hold">
                                          <p:stCondLst>
                                            <p:cond delay="0"/>
                                          </p:stCondLst>
                                        </p:cTn>
                                        <p:tgtEl>
                                          <p:spTgt spid="23"/>
                                        </p:tgtEl>
                                        <p:attrNameLst>
                                          <p:attrName>style.visibility</p:attrName>
                                        </p:attrNameLst>
                                      </p:cBhvr>
                                      <p:to>
                                        <p:strVal val="visible"/>
                                      </p:to>
                                    </p:set>
                                    <p:animEffect transition="in" filter="circle(in)">
                                      <p:cBhvr>
                                        <p:cTn id="103" dur="2000"/>
                                        <p:tgtEl>
                                          <p:spTgt spid="23"/>
                                        </p:tgtEl>
                                      </p:cBhvr>
                                    </p:animEffect>
                                  </p:childTnLst>
                                </p:cTn>
                              </p:par>
                            </p:childTnLst>
                          </p:cTn>
                        </p:par>
                        <p:par>
                          <p:cTn id="104" fill="hold">
                            <p:stCondLst>
                              <p:cond delay="2000"/>
                            </p:stCondLst>
                            <p:childTnLst>
                              <p:par>
                                <p:cTn id="105" presetID="21" presetClass="entr" presetSubtype="1" fill="hold" grpId="0" nodeType="afterEffect">
                                  <p:stCondLst>
                                    <p:cond delay="0"/>
                                  </p:stCondLst>
                                  <p:childTnLst>
                                    <p:set>
                                      <p:cBhvr>
                                        <p:cTn id="106" dur="1" fill="hold">
                                          <p:stCondLst>
                                            <p:cond delay="0"/>
                                          </p:stCondLst>
                                        </p:cTn>
                                        <p:tgtEl>
                                          <p:spTgt spid="26"/>
                                        </p:tgtEl>
                                        <p:attrNameLst>
                                          <p:attrName>style.visibility</p:attrName>
                                        </p:attrNameLst>
                                      </p:cBhvr>
                                      <p:to>
                                        <p:strVal val="visible"/>
                                      </p:to>
                                    </p:set>
                                    <p:animEffect transition="in" filter="wheel(1)">
                                      <p:cBhvr>
                                        <p:cTn id="107" dur="2000"/>
                                        <p:tgtEl>
                                          <p:spTgt spid="26"/>
                                        </p:tgtEl>
                                      </p:cBhvr>
                                    </p:animEffect>
                                  </p:childTnLst>
                                </p:cTn>
                              </p:par>
                              <p:par>
                                <p:cTn id="108" presetID="21" presetClass="entr" presetSubtype="1" fill="hold" grpId="0" nodeType="withEffect">
                                  <p:stCondLst>
                                    <p:cond delay="0"/>
                                  </p:stCondLst>
                                  <p:childTnLst>
                                    <p:set>
                                      <p:cBhvr>
                                        <p:cTn id="109" dur="1" fill="hold">
                                          <p:stCondLst>
                                            <p:cond delay="0"/>
                                          </p:stCondLst>
                                        </p:cTn>
                                        <p:tgtEl>
                                          <p:spTgt spid="6"/>
                                        </p:tgtEl>
                                        <p:attrNameLst>
                                          <p:attrName>style.visibility</p:attrName>
                                        </p:attrNameLst>
                                      </p:cBhvr>
                                      <p:to>
                                        <p:strVal val="visible"/>
                                      </p:to>
                                    </p:set>
                                    <p:animEffect transition="in" filter="wheel(1)">
                                      <p:cBhvr>
                                        <p:cTn id="110" dur="2000"/>
                                        <p:tgtEl>
                                          <p:spTgt spid="6"/>
                                        </p:tgtEl>
                                      </p:cBhvr>
                                    </p:animEffect>
                                  </p:childTnLst>
                                </p:cTn>
                              </p:par>
                            </p:childTnLst>
                          </p:cTn>
                        </p:par>
                      </p:childTnLst>
                    </p:cTn>
                  </p:par>
                  <p:par>
                    <p:cTn id="111" fill="hold">
                      <p:stCondLst>
                        <p:cond delay="indefinite"/>
                      </p:stCondLst>
                      <p:childTnLst>
                        <p:par>
                          <p:cTn id="112" fill="hold">
                            <p:stCondLst>
                              <p:cond delay="0"/>
                            </p:stCondLst>
                            <p:childTnLst>
                              <p:par>
                                <p:cTn id="113" presetID="6" presetClass="entr" presetSubtype="16" fill="hold" grpId="0" nodeType="clickEffect">
                                  <p:stCondLst>
                                    <p:cond delay="0"/>
                                  </p:stCondLst>
                                  <p:childTnLst>
                                    <p:set>
                                      <p:cBhvr>
                                        <p:cTn id="114" dur="1" fill="hold">
                                          <p:stCondLst>
                                            <p:cond delay="0"/>
                                          </p:stCondLst>
                                        </p:cTn>
                                        <p:tgtEl>
                                          <p:spTgt spid="24"/>
                                        </p:tgtEl>
                                        <p:attrNameLst>
                                          <p:attrName>style.visibility</p:attrName>
                                        </p:attrNameLst>
                                      </p:cBhvr>
                                      <p:to>
                                        <p:strVal val="visible"/>
                                      </p:to>
                                    </p:set>
                                    <p:animEffect transition="in" filter="circle(in)">
                                      <p:cBhvr>
                                        <p:cTn id="115" dur="2000"/>
                                        <p:tgtEl>
                                          <p:spTgt spid="24"/>
                                        </p:tgtEl>
                                      </p:cBhvr>
                                    </p:animEffect>
                                  </p:childTnLst>
                                </p:cTn>
                              </p:par>
                            </p:childTnLst>
                          </p:cTn>
                        </p:par>
                        <p:par>
                          <p:cTn id="116" fill="hold">
                            <p:stCondLst>
                              <p:cond delay="2000"/>
                            </p:stCondLst>
                            <p:childTnLst>
                              <p:par>
                                <p:cTn id="117" presetID="21" presetClass="entr" presetSubtype="1" fill="hold" grpId="0" nodeType="afterEffect">
                                  <p:stCondLst>
                                    <p:cond delay="0"/>
                                  </p:stCondLst>
                                  <p:childTnLst>
                                    <p:set>
                                      <p:cBhvr>
                                        <p:cTn id="118" dur="1" fill="hold">
                                          <p:stCondLst>
                                            <p:cond delay="0"/>
                                          </p:stCondLst>
                                        </p:cTn>
                                        <p:tgtEl>
                                          <p:spTgt spid="25"/>
                                        </p:tgtEl>
                                        <p:attrNameLst>
                                          <p:attrName>style.visibility</p:attrName>
                                        </p:attrNameLst>
                                      </p:cBhvr>
                                      <p:to>
                                        <p:strVal val="visible"/>
                                      </p:to>
                                    </p:set>
                                    <p:animEffect transition="in" filter="wheel(1)">
                                      <p:cBhvr>
                                        <p:cTn id="119" dur="2000"/>
                                        <p:tgtEl>
                                          <p:spTgt spid="25"/>
                                        </p:tgtEl>
                                      </p:cBhvr>
                                    </p:animEffect>
                                  </p:childTnLst>
                                </p:cTn>
                              </p:par>
                              <p:par>
                                <p:cTn id="120" presetID="21" presetClass="entr" presetSubtype="1" fill="hold" grpId="0" nodeType="withEffect">
                                  <p:stCondLst>
                                    <p:cond delay="0"/>
                                  </p:stCondLst>
                                  <p:childTnLst>
                                    <p:set>
                                      <p:cBhvr>
                                        <p:cTn id="121" dur="1" fill="hold">
                                          <p:stCondLst>
                                            <p:cond delay="0"/>
                                          </p:stCondLst>
                                        </p:cTn>
                                        <p:tgtEl>
                                          <p:spTgt spid="5"/>
                                        </p:tgtEl>
                                        <p:attrNameLst>
                                          <p:attrName>style.visibility</p:attrName>
                                        </p:attrNameLst>
                                      </p:cBhvr>
                                      <p:to>
                                        <p:strVal val="visible"/>
                                      </p:to>
                                    </p:set>
                                    <p:animEffect transition="in" filter="wheel(1)">
                                      <p:cBhvr>
                                        <p:cTn id="122" dur="2000"/>
                                        <p:tgtEl>
                                          <p:spTgt spid="5"/>
                                        </p:tgtEl>
                                      </p:cBhvr>
                                    </p:animEffect>
                                  </p:childTnLst>
                                </p:cTn>
                              </p:par>
                              <p:par>
                                <p:cTn id="123" presetID="1" presetClass="entr" presetSubtype="0" fill="hold" grpId="0" nodeType="withEffect">
                                  <p:stCondLst>
                                    <p:cond delay="0"/>
                                  </p:stCondLst>
                                  <p:childTnLst>
                                    <p:set>
                                      <p:cBhvr>
                                        <p:cTn id="12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12" grpId="0" animBg="1"/>
      <p:bldP spid="15"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14" grpId="0" animBg="1"/>
      <p:bldP spid="16" grpId="0" animBg="1"/>
      <p:bldP spid="2" grpId="0"/>
      <p:bldP spid="3" grpId="0"/>
      <p:bldP spid="4" grpId="0"/>
      <p:bldP spid="5" grpId="0"/>
      <p:bldP spid="6" grpId="0"/>
      <p:bldP spid="13" grpId="0" animBg="1"/>
      <p:bldP spid="1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3B54EA-9215-48BD-A061-76495264C5BD}"/>
              </a:ext>
            </a:extLst>
          </p:cNvPr>
          <p:cNvSpPr>
            <a:spLocks noGrp="1"/>
          </p:cNvSpPr>
          <p:nvPr>
            <p:ph type="title"/>
          </p:nvPr>
        </p:nvSpPr>
        <p:spPr>
          <a:xfrm>
            <a:off x="1885561" y="-147078"/>
            <a:ext cx="8420877" cy="2157573"/>
          </a:xfrm>
        </p:spPr>
        <p:txBody>
          <a:bodyPr vert="horz" lIns="91440" tIns="45720" rIns="91440" bIns="45720" rtlCol="0" anchor="b">
            <a:normAutofit/>
          </a:bodyPr>
          <a:lstStyle/>
          <a:p>
            <a:pPr>
              <a:lnSpc>
                <a:spcPct val="90000"/>
              </a:lnSpc>
            </a:pPr>
            <a:r>
              <a:rPr lang="en-US" sz="4800" dirty="0"/>
              <a:t>When Writing PM Notes, think about the Reader</a:t>
            </a:r>
          </a:p>
        </p:txBody>
      </p:sp>
      <p:sp>
        <p:nvSpPr>
          <p:cNvPr id="3" name="Content Placeholder 2">
            <a:extLst>
              <a:ext uri="{FF2B5EF4-FFF2-40B4-BE49-F238E27FC236}">
                <a16:creationId xmlns:a16="http://schemas.microsoft.com/office/drawing/2014/main" id="{E0DE8A4D-87F9-4F02-8313-06A9D2EBE1F1}"/>
              </a:ext>
            </a:extLst>
          </p:cNvPr>
          <p:cNvSpPr>
            <a:spLocks noGrp="1"/>
          </p:cNvSpPr>
          <p:nvPr>
            <p:ph idx="1"/>
          </p:nvPr>
        </p:nvSpPr>
        <p:spPr>
          <a:xfrm>
            <a:off x="1585500" y="2863762"/>
            <a:ext cx="9020998" cy="2664509"/>
          </a:xfrm>
        </p:spPr>
        <p:txBody>
          <a:bodyPr vert="horz" lIns="91440" tIns="45720" rIns="91440" bIns="45720" rtlCol="0" anchor="t">
            <a:normAutofit/>
          </a:bodyPr>
          <a:lstStyle/>
          <a:p>
            <a:pPr marL="0" indent="0" algn="l">
              <a:buNone/>
            </a:pPr>
            <a:r>
              <a:rPr lang="en-US" sz="3200" b="0" dirty="0">
                <a:solidFill>
                  <a:schemeClr val="tx2">
                    <a:lumMod val="75000"/>
                  </a:schemeClr>
                </a:solidFill>
                <a:latin typeface="+mj-lt"/>
              </a:rPr>
              <a:t>The PM notes &amp; the ROW/Let PM notes should </a:t>
            </a:r>
            <a:r>
              <a:rPr lang="en-US" sz="4400" u="sng" dirty="0">
                <a:solidFill>
                  <a:srgbClr val="FF0000"/>
                </a:solidFill>
                <a:latin typeface="+mj-lt"/>
              </a:rPr>
              <a:t>not</a:t>
            </a:r>
            <a:r>
              <a:rPr lang="en-US" sz="3200" b="0" dirty="0">
                <a:solidFill>
                  <a:schemeClr val="tx2">
                    <a:lumMod val="75000"/>
                  </a:schemeClr>
                </a:solidFill>
                <a:latin typeface="+mj-lt"/>
              </a:rPr>
              <a:t>:</a:t>
            </a:r>
          </a:p>
          <a:p>
            <a:pPr marL="0" indent="0" algn="l">
              <a:buNone/>
            </a:pPr>
            <a:endParaRPr lang="en-US" b="0" dirty="0">
              <a:solidFill>
                <a:schemeClr val="tx2">
                  <a:lumMod val="75000"/>
                </a:schemeClr>
              </a:solidFill>
              <a:latin typeface="+mj-lt"/>
            </a:endParaRPr>
          </a:p>
          <a:p>
            <a:pPr marL="457200" indent="-457200" algn="l">
              <a:buFont typeface="Wingdings" panose="05000000000000000000" pitchFamily="2" charset="2"/>
              <a:buChar char="Ø"/>
            </a:pPr>
            <a:r>
              <a:rPr lang="en-US" sz="3200" b="0" dirty="0">
                <a:solidFill>
                  <a:schemeClr val="tx2">
                    <a:lumMod val="75000"/>
                  </a:schemeClr>
                </a:solidFill>
                <a:latin typeface="+mj-lt"/>
              </a:rPr>
              <a:t>Use acronyms unfamiliar to GDOT</a:t>
            </a:r>
          </a:p>
          <a:p>
            <a:pPr algn="l"/>
            <a:endParaRPr lang="en-US" b="0" dirty="0">
              <a:solidFill>
                <a:schemeClr val="tx2">
                  <a:lumMod val="75000"/>
                </a:schemeClr>
              </a:solidFill>
              <a:latin typeface="+mj-lt"/>
            </a:endParaRPr>
          </a:p>
          <a:p>
            <a:pPr marL="457200" indent="-457200" algn="l">
              <a:buFont typeface="Wingdings" panose="05000000000000000000" pitchFamily="2" charset="2"/>
              <a:buChar char="Ø"/>
            </a:pPr>
            <a:r>
              <a:rPr lang="en-US" sz="3200" b="0" dirty="0">
                <a:solidFill>
                  <a:schemeClr val="tx2">
                    <a:lumMod val="75000"/>
                  </a:schemeClr>
                </a:solidFill>
                <a:latin typeface="+mj-lt"/>
              </a:rPr>
              <a:t>Include redundant information </a:t>
            </a:r>
          </a:p>
        </p:txBody>
      </p:sp>
    </p:spTree>
    <p:extLst>
      <p:ext uri="{BB962C8B-B14F-4D97-AF65-F5344CB8AC3E}">
        <p14:creationId xmlns:p14="http://schemas.microsoft.com/office/powerpoint/2010/main" val="22587685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25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25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125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 calcmode="lin" valueType="num">
                                      <p:cBhvr>
                                        <p:cTn id="14" dur="1250" fill="hold"/>
                                        <p:tgtEl>
                                          <p:spTgt spid="3">
                                            <p:txEl>
                                              <p:pRg st="2" end="2"/>
                                            </p:txEl>
                                          </p:spTgt>
                                        </p:tgtEl>
                                        <p:attrNameLst>
                                          <p:attrName>ppt_w</p:attrName>
                                        </p:attrNameLst>
                                      </p:cBhvr>
                                      <p:tavLst>
                                        <p:tav tm="0">
                                          <p:val>
                                            <p:fltVal val="0"/>
                                          </p:val>
                                        </p:tav>
                                        <p:tav tm="100000">
                                          <p:val>
                                            <p:strVal val="#ppt_w"/>
                                          </p:val>
                                        </p:tav>
                                      </p:tavLst>
                                    </p:anim>
                                    <p:anim calcmode="lin" valueType="num">
                                      <p:cBhvr>
                                        <p:cTn id="15" dur="125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16" dur="1250"/>
                                        <p:tgtEl>
                                          <p:spTgt spid="3">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 calcmode="lin" valueType="num">
                                      <p:cBhvr>
                                        <p:cTn id="21" dur="1250" fill="hold"/>
                                        <p:tgtEl>
                                          <p:spTgt spid="3">
                                            <p:txEl>
                                              <p:pRg st="4" end="4"/>
                                            </p:txEl>
                                          </p:spTgt>
                                        </p:tgtEl>
                                        <p:attrNameLst>
                                          <p:attrName>ppt_w</p:attrName>
                                        </p:attrNameLst>
                                      </p:cBhvr>
                                      <p:tavLst>
                                        <p:tav tm="0">
                                          <p:val>
                                            <p:fltVal val="0"/>
                                          </p:val>
                                        </p:tav>
                                        <p:tav tm="100000">
                                          <p:val>
                                            <p:strVal val="#ppt_w"/>
                                          </p:val>
                                        </p:tav>
                                      </p:tavLst>
                                    </p:anim>
                                    <p:anim calcmode="lin" valueType="num">
                                      <p:cBhvr>
                                        <p:cTn id="22" dur="1250" fill="hold"/>
                                        <p:tgtEl>
                                          <p:spTgt spid="3">
                                            <p:txEl>
                                              <p:pRg st="4" end="4"/>
                                            </p:txEl>
                                          </p:spTgt>
                                        </p:tgtEl>
                                        <p:attrNameLst>
                                          <p:attrName>ppt_h</p:attrName>
                                        </p:attrNameLst>
                                      </p:cBhvr>
                                      <p:tavLst>
                                        <p:tav tm="0">
                                          <p:val>
                                            <p:fltVal val="0"/>
                                          </p:val>
                                        </p:tav>
                                        <p:tav tm="100000">
                                          <p:val>
                                            <p:strVal val="#ppt_h"/>
                                          </p:val>
                                        </p:tav>
                                      </p:tavLst>
                                    </p:anim>
                                    <p:animEffect transition="in" filter="fade">
                                      <p:cBhvr>
                                        <p:cTn id="23" dur="125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theme/theme1.xml><?xml version="1.0" encoding="utf-8"?>
<a:theme xmlns:a="http://schemas.openxmlformats.org/drawingml/2006/main" name="Title Slide Option #1">
  <a:themeElements>
    <a:clrScheme name="GDOT branding">
      <a:dk1>
        <a:srgbClr val="045594"/>
      </a:dk1>
      <a:lt1>
        <a:srgbClr val="FFFFFF"/>
      </a:lt1>
      <a:dk2>
        <a:srgbClr val="4D4D4F"/>
      </a:dk2>
      <a:lt2>
        <a:srgbClr val="9E9FA2"/>
      </a:lt2>
      <a:accent1>
        <a:srgbClr val="E2E3E4"/>
      </a:accent1>
      <a:accent2>
        <a:srgbClr val="F0B31D"/>
      </a:accent2>
      <a:accent3>
        <a:srgbClr val="CA006C"/>
      </a:accent3>
      <a:accent4>
        <a:srgbClr val="009F94"/>
      </a:accent4>
      <a:accent5>
        <a:srgbClr val="045594"/>
      </a:accent5>
      <a:accent6>
        <a:srgbClr val="13784B"/>
      </a:accent6>
      <a:hlink>
        <a:srgbClr val="045594"/>
      </a:hlink>
      <a:folHlink>
        <a:srgbClr val="CA006C"/>
      </a:folHlink>
    </a:clrScheme>
    <a:fontScheme name="GDOT Fonts">
      <a:majorFont>
        <a:latin typeface="ITC Avant Garde Std Md"/>
        <a:ea typeface=""/>
        <a:cs typeface=""/>
      </a:majorFont>
      <a:minorFont>
        <a:latin typeface="HelveticaNeueLT Com 55 Roman"/>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DOT PowerPoint Template - Widescreen_v2  -  Read-Only" id="{51A7CB90-C7E3-4714-AAE1-16030F406DB0}" vid="{F1ABEEE9-BA71-4616-81F1-7982AA51A953}"/>
    </a:ext>
  </a:extLst>
</a:theme>
</file>

<file path=ppt/theme/theme2.xml><?xml version="1.0" encoding="utf-8"?>
<a:theme xmlns:a="http://schemas.openxmlformats.org/drawingml/2006/main" name="Title Slide Option #2">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DOT PowerPoint Template - Widescreen_v2  -  Read-Only" id="{51A7CB90-C7E3-4714-AAE1-16030F406DB0}" vid="{AEACD388-E75D-4117-A899-6B29C78B33CC}"/>
    </a:ext>
  </a:extLst>
</a:theme>
</file>

<file path=ppt/theme/theme3.xml><?xml version="1.0" encoding="utf-8"?>
<a:theme xmlns:a="http://schemas.openxmlformats.org/drawingml/2006/main" name="One Vertical Photo on Right Layout">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DOT PowerPoint Template - Widescreen_v2  -  Read-Only" id="{51A7CB90-C7E3-4714-AAE1-16030F406DB0}" vid="{E1592FFD-140C-4D45-9F08-D71DD562A44B}"/>
    </a:ext>
  </a:extLst>
</a:theme>
</file>

<file path=ppt/theme/theme4.xml><?xml version="1.0" encoding="utf-8"?>
<a:theme xmlns:a="http://schemas.openxmlformats.org/drawingml/2006/main" name="Three Horizontal Photos at Bottom Layout">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DOT PowerPoint Template - Widescreen_v2  -  Read-Only" id="{51A7CB90-C7E3-4714-AAE1-16030F406DB0}" vid="{2F9FEF35-EBC1-46FB-9675-5432E965D6ED}"/>
    </a:ext>
  </a:extLst>
</a:theme>
</file>

<file path=ppt/theme/theme5.xml><?xml version="1.0" encoding="utf-8"?>
<a:theme xmlns:a="http://schemas.openxmlformats.org/drawingml/2006/main" name="Two Horizontal Photos on Right  Layout">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DOT PowerPoint Template - Widescreen_v2  -  Read-Only" id="{51A7CB90-C7E3-4714-AAE1-16030F406DB0}" vid="{3880BA54-38A2-42C4-A186-C75473FA01DF}"/>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GDOT PowerPoint Template - Widescreen_v2-GSLT5XPNFK3</Template>
  <TotalTime>4132</TotalTime>
  <Words>5298</Words>
  <Application>Microsoft Office PowerPoint</Application>
  <PresentationFormat>Widescreen</PresentationFormat>
  <Paragraphs>448</Paragraphs>
  <Slides>38</Slides>
  <Notes>37</Notes>
  <HiddenSlides>0</HiddenSlides>
  <MMClips>0</MMClips>
  <ScaleCrop>false</ScaleCrop>
  <HeadingPairs>
    <vt:vector size="6" baseType="variant">
      <vt:variant>
        <vt:lpstr>Fonts Used</vt:lpstr>
      </vt:variant>
      <vt:variant>
        <vt:i4>6</vt:i4>
      </vt:variant>
      <vt:variant>
        <vt:lpstr>Theme</vt:lpstr>
      </vt:variant>
      <vt:variant>
        <vt:i4>5</vt:i4>
      </vt:variant>
      <vt:variant>
        <vt:lpstr>Slide Titles</vt:lpstr>
      </vt:variant>
      <vt:variant>
        <vt:i4>38</vt:i4>
      </vt:variant>
    </vt:vector>
  </HeadingPairs>
  <TitlesOfParts>
    <vt:vector size="49" baseType="lpstr">
      <vt:lpstr>Aptos</vt:lpstr>
      <vt:lpstr>Arial</vt:lpstr>
      <vt:lpstr>Calibri</vt:lpstr>
      <vt:lpstr>HelveticaNeueLT Com 55 Roman</vt:lpstr>
      <vt:lpstr>ITC Avant Garde Std Md</vt:lpstr>
      <vt:lpstr>Wingdings</vt:lpstr>
      <vt:lpstr>Title Slide Option #1</vt:lpstr>
      <vt:lpstr>Title Slide Option #2</vt:lpstr>
      <vt:lpstr>One Vertical Photo on Right Layout</vt:lpstr>
      <vt:lpstr>Three Horizontal Photos at Bottom Layout</vt:lpstr>
      <vt:lpstr>Two Horizontal Photos on Right  Layout</vt:lpstr>
      <vt:lpstr>Preconstruction Status Report</vt:lpstr>
      <vt:lpstr>What is the purpose of a PSR?</vt:lpstr>
      <vt:lpstr>The purpose of the PSR is NOT…</vt:lpstr>
      <vt:lpstr>Who is the Audience for the PSR?</vt:lpstr>
      <vt:lpstr>PSRs are very Important!</vt:lpstr>
      <vt:lpstr>What is the most important thing for the PM to remember about the PSR?</vt:lpstr>
      <vt:lpstr>Individually take 2 minutes to look at a PSR and identify the areas   (use PSR example 0013724)</vt:lpstr>
      <vt:lpstr>PowerPoint Presentation</vt:lpstr>
      <vt:lpstr>When Writing PM Notes, think about the Reader</vt:lpstr>
      <vt:lpstr>Individually take 2 minutes to look at a PSR and identify the areas   (use PSR Example 0013724)</vt:lpstr>
      <vt:lpstr>PowerPoint Presentation</vt:lpstr>
      <vt:lpstr>Individually Take 2 minutes to look at a PSR and identify the areas   (use PSR Example 0013724)</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TPro PM Notes</vt:lpstr>
      <vt:lpstr>TPro PM Notes: FORMATS</vt:lpstr>
      <vt:lpstr>TPro PM Notes: Projects Not in Let Status</vt:lpstr>
      <vt:lpstr>PowerPoint Presentation</vt:lpstr>
      <vt:lpstr>PowerPoint Presentation</vt:lpstr>
      <vt:lpstr>TPro Design Field Notes</vt:lpstr>
      <vt:lpstr>PowerPoint Presentation</vt:lpstr>
      <vt:lpstr>PowerPoint Presentation</vt:lpstr>
      <vt:lpstr>PowerPoint Presentation</vt:lpstr>
      <vt:lpstr>Work Independently  </vt:lpstr>
      <vt:lpstr>PowerPoint Presentation</vt:lpstr>
      <vt:lpstr>PowerPoint Presentation</vt:lpstr>
      <vt:lpstr>PowerPoint Presentation</vt:lpstr>
      <vt:lpstr>(HINT: Cross Reference the information on the PSR)</vt:lpstr>
      <vt:lpstr>PowerPoint Presentation</vt:lpstr>
      <vt:lpstr>PowerPoint Presentation</vt:lpstr>
      <vt:lpstr>PowerPoint Presentation</vt:lpstr>
      <vt:lpstr>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Heidi Schneider</dc:creator>
  <cp:lastModifiedBy>Heidi Schneider</cp:lastModifiedBy>
  <cp:revision>2</cp:revision>
  <cp:lastPrinted>2018-07-03T12:41:58Z</cp:lastPrinted>
  <dcterms:created xsi:type="dcterms:W3CDTF">2025-09-18T21:15:13Z</dcterms:created>
  <dcterms:modified xsi:type="dcterms:W3CDTF">2025-10-31T02:14:47Z</dcterms:modified>
</cp:coreProperties>
</file>